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  <p:sldMasterId id="2147483681" r:id="rId3"/>
    <p:sldMasterId id="2147483693" r:id="rId4"/>
    <p:sldMasterId id="2147483705" r:id="rId5"/>
    <p:sldMasterId id="2147483729" r:id="rId6"/>
    <p:sldMasterId id="2147483741" r:id="rId7"/>
    <p:sldMasterId id="2147483753" r:id="rId8"/>
  </p:sldMasterIdLst>
  <p:notesMasterIdLst>
    <p:notesMasterId r:id="rId35"/>
  </p:notesMasterIdLst>
  <p:handoutMasterIdLst>
    <p:handoutMasterId r:id="rId36"/>
  </p:handoutMasterIdLst>
  <p:sldIdLst>
    <p:sldId id="268" r:id="rId9"/>
    <p:sldId id="280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302" r:id="rId19"/>
    <p:sldId id="303" r:id="rId20"/>
    <p:sldId id="304" r:id="rId21"/>
    <p:sldId id="290" r:id="rId22"/>
    <p:sldId id="291" r:id="rId23"/>
    <p:sldId id="292" r:id="rId24"/>
    <p:sldId id="293" r:id="rId25"/>
    <p:sldId id="294" r:id="rId26"/>
    <p:sldId id="295" r:id="rId27"/>
    <p:sldId id="281" r:id="rId28"/>
    <p:sldId id="296" r:id="rId29"/>
    <p:sldId id="297" r:id="rId30"/>
    <p:sldId id="298" r:id="rId31"/>
    <p:sldId id="299" r:id="rId32"/>
    <p:sldId id="300" r:id="rId33"/>
    <p:sldId id="301" r:id="rId34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9" autoAdjust="0"/>
    <p:restoredTop sz="84933" autoAdjust="0"/>
  </p:normalViewPr>
  <p:slideViewPr>
    <p:cSldViewPr snapToObjects="1">
      <p:cViewPr varScale="1">
        <p:scale>
          <a:sx n="99" d="100"/>
          <a:sy n="99" d="100"/>
        </p:scale>
        <p:origin x="336" y="228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heme" Target="theme/theme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18.03.2018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18.03.2018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Jared </a:t>
            </a:r>
            <a:r>
              <a:rPr lang="en-US" dirty="0" err="1"/>
              <a:t>Heinly</a:t>
            </a:r>
            <a:r>
              <a:rPr lang="en-US" dirty="0"/>
              <a:t>, Johannes L. </a:t>
            </a:r>
            <a:r>
              <a:rPr lang="en-US" dirty="0" err="1"/>
              <a:t>Sch¨onberger</a:t>
            </a:r>
            <a:r>
              <a:rPr lang="en-US" dirty="0"/>
              <a:t>, Enrique Dunn, Jan-Michael Frahm Department of Computer Science, The University of North Carolina at Chapel Hill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08227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4880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33746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0266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97253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9273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10237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16497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8415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47217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1828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Modeling</a:t>
            </a:r>
            <a:r>
              <a:rPr lang="en-GB" dirty="0"/>
              <a:t> the world from images has been a major Goal for Computer Vision</a:t>
            </a:r>
          </a:p>
          <a:p>
            <a:endParaRPr lang="de-CH" dirty="0"/>
          </a:p>
          <a:p>
            <a:r>
              <a:rPr lang="de-CH" dirty="0"/>
              <a:t>Fast </a:t>
            </a:r>
            <a:r>
              <a:rPr lang="de-CH" dirty="0" err="1"/>
              <a:t>growing</a:t>
            </a:r>
            <a:r>
              <a:rPr lang="de-CH" dirty="0"/>
              <a:t>. (</a:t>
            </a:r>
            <a:r>
              <a:rPr lang="de-CH" dirty="0" err="1"/>
              <a:t>Approx</a:t>
            </a:r>
            <a:r>
              <a:rPr lang="de-CH" dirty="0"/>
              <a:t> 10% </a:t>
            </a:r>
            <a:r>
              <a:rPr lang="de-CH" dirty="0" err="1"/>
              <a:t>of</a:t>
            </a:r>
            <a:r>
              <a:rPr lang="de-CH" dirty="0"/>
              <a:t> all </a:t>
            </a:r>
            <a:r>
              <a:rPr lang="de-CH" dirty="0" err="1"/>
              <a:t>pics</a:t>
            </a:r>
            <a:r>
              <a:rPr lang="de-CH" dirty="0"/>
              <a:t>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made</a:t>
            </a:r>
            <a:r>
              <a:rPr lang="de-CH" dirty="0"/>
              <a:t> last </a:t>
            </a:r>
            <a:r>
              <a:rPr lang="de-CH" dirty="0" err="1"/>
              <a:t>year</a:t>
            </a:r>
            <a:r>
              <a:rPr lang="de-CH" dirty="0"/>
              <a:t>)</a:t>
            </a:r>
          </a:p>
          <a:p>
            <a:endParaRPr lang="de-CH" dirty="0"/>
          </a:p>
          <a:p>
            <a:r>
              <a:rPr lang="de-CH" dirty="0"/>
              <a:t>KURVE MIT BILDER SUCHEN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54898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18875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5453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• Data Robustness: Enable the </a:t>
            </a:r>
            <a:r>
              <a:rPr lang="en-GB" dirty="0" err="1"/>
              <a:t>modeling</a:t>
            </a:r>
            <a:r>
              <a:rPr lang="en-GB" dirty="0"/>
              <a:t> from unorganized and heterogeneous Internet photo collections. • Compute &amp; Storage Scalability: Achieve efﬁciency to meet the true scale of Internet photo collections</a:t>
            </a:r>
          </a:p>
          <a:p>
            <a:r>
              <a:rPr lang="en-GB" dirty="0"/>
              <a:t>• Registration Comprehensiveness: Identify as many camera-to-camera associations as possible. </a:t>
            </a:r>
          </a:p>
          <a:p>
            <a:r>
              <a:rPr lang="en-GB" dirty="0"/>
              <a:t>• </a:t>
            </a:r>
            <a:r>
              <a:rPr lang="en-GB" dirty="0" err="1"/>
              <a:t>ModelCompleteness</a:t>
            </a:r>
            <a:r>
              <a:rPr lang="en-GB" dirty="0"/>
              <a:t>: Build3Dscenemodels that are as extensive and panoramic as possible.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99547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Frahm et al. </a:t>
            </a:r>
            <a:r>
              <a:rPr lang="en-US" dirty="0"/>
              <a:t>LS-</a:t>
            </a:r>
            <a:r>
              <a:rPr lang="en-US" dirty="0" err="1"/>
              <a:t>SfM</a:t>
            </a:r>
            <a:r>
              <a:rPr lang="en-US" dirty="0"/>
              <a:t> and dense reconstruction from city-scale Internet photo collections of millions of images on a single PC in less than 24 hours. Their approach used a binary appearance representation to derive an iconic scene representation for efﬁcient registration and </a:t>
            </a:r>
            <a:r>
              <a:rPr lang="en-US" dirty="0" err="1"/>
              <a:t>SfM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Agarwall</a:t>
            </a:r>
            <a:r>
              <a:rPr lang="en-US" dirty="0"/>
              <a:t>:</a:t>
            </a:r>
          </a:p>
          <a:p>
            <a:r>
              <a:rPr lang="en-US" dirty="0"/>
              <a:t>Their method similarly leveraged the beneﬁts of image recognition through retrieval-based image overlap detection. </a:t>
            </a:r>
          </a:p>
          <a:p>
            <a:endParaRPr lang="en-GB" dirty="0"/>
          </a:p>
          <a:p>
            <a:r>
              <a:rPr lang="en-US" dirty="0" err="1"/>
              <a:t>Havlena</a:t>
            </a:r>
            <a:r>
              <a:rPr lang="en-US" dirty="0"/>
              <a:t> propose to circumvent feature matching and pairwise image veriﬁcation altogether by using vocabulary-tree-based image retrieval as the correspondence mechanism. Each image pair with sufﬁcient overlap in its visual words is then directly used as an overlapping pair for the reconstruction. </a:t>
            </a:r>
          </a:p>
          <a:p>
            <a:endParaRPr lang="en-US" dirty="0"/>
          </a:p>
          <a:p>
            <a:r>
              <a:rPr lang="en-US" dirty="0" err="1"/>
              <a:t>fKlingneretal</a:t>
            </a:r>
            <a:r>
              <a:rPr lang="en-US" dirty="0"/>
              <a:t>.[16],where Google </a:t>
            </a:r>
            <a:r>
              <a:rPr lang="en-US" dirty="0" err="1"/>
              <a:t>StreetView</a:t>
            </a:r>
            <a:r>
              <a:rPr lang="en-US" dirty="0"/>
              <a:t> images are used to enable a world-scale reconstruction. This method circumvents the challenging problem of image overlap detection and connected component discovery at world-scale by exploiting the known geolocation to perform windowed bundle adjustments for pose reﬁnement for the cameras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319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just heard, image collections are getting bigger and bigger, so how does WS-</a:t>
            </a:r>
            <a:r>
              <a:rPr lang="en-GB" dirty="0" err="1"/>
              <a:t>SfM</a:t>
            </a:r>
            <a:r>
              <a:rPr lang="en-GB" dirty="0"/>
              <a:t> work?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7341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just heard, image collections are getting bigger and bigger, so how does WS-</a:t>
            </a:r>
            <a:r>
              <a:rPr lang="en-GB" dirty="0" err="1"/>
              <a:t>SfM</a:t>
            </a:r>
            <a:r>
              <a:rPr lang="en-GB" dirty="0"/>
              <a:t> work? </a:t>
            </a:r>
          </a:p>
          <a:p>
            <a:r>
              <a:rPr lang="en-GB" dirty="0"/>
              <a:t>Minimums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8832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just heard, image collections are getting bigger and bigger, so how does WS-</a:t>
            </a:r>
            <a:r>
              <a:rPr lang="en-GB" dirty="0" err="1"/>
              <a:t>SfM</a:t>
            </a:r>
            <a:r>
              <a:rPr lang="en-GB" dirty="0"/>
              <a:t> work?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28965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just heard, image collections are getting bigger and bigger, so how does WS-</a:t>
            </a:r>
            <a:r>
              <a:rPr lang="en-GB" dirty="0" err="1"/>
              <a:t>SfM</a:t>
            </a:r>
            <a:r>
              <a:rPr lang="en-GB" dirty="0"/>
              <a:t> work?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47390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just heard, image collections are getting bigger and bigger, so how does WS-</a:t>
            </a:r>
            <a:r>
              <a:rPr lang="en-GB" dirty="0" err="1"/>
              <a:t>SfM</a:t>
            </a:r>
            <a:r>
              <a:rPr lang="en-GB" dirty="0"/>
              <a:t> work?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0342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5957-9E2E-4050-B348-93C4AC6A773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A9B7-A6B0-4954-8E26-032AF6513D28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80269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1AA2-AC51-435F-84AA-B31C656B066A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2636218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29AD-A925-4864-904D-9037337ACFFA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945075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393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1AE6-585D-4BFD-9F37-51F6B03BD76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0809709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C4C8-F352-468B-AFA1-4419FDE8B745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79805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E067-AE51-4E29-9D14-8217939A897F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9463948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AAD66-FA86-4F2A-864C-4ABB8E297E94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2952639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51308-AFAF-4709-965D-3B3754EF6374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4829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0878-77DA-4E13-985F-3C2F489E633B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42774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0577-5992-4B83-BCDF-19AABECFF2A9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DCD3-FFAA-4CC1-A245-D8B74423162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4965100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9397-02BB-4C66-9997-FF754C9D8929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4741035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983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E73C-A3D8-44D4-8DD8-C9D4B60373C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218047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CB31-E19E-45D5-B256-A439DC3BA534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2183195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B619-93C4-4352-8C8B-9F5A42D9183A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3994750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3849-6EA7-445B-8754-330E6F30035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050392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B466-353C-4559-B86F-A7B89F939886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495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25DF-A56D-435C-88A0-1CDE98D99DBA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3315942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E2E11-6D64-4A00-91C3-70E21CDCDF65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9712886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469C-A5D6-44DE-9922-57D6D1E1755F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851" y="6237288"/>
            <a:ext cx="2960688" cy="64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6536-C18C-48EA-B946-1E5E2D26A596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067140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566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ECB6-9B52-436D-88BF-725F0146AE5C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8885867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5E4E-A345-4ADD-85F1-4B32E0A61C65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0239377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2774-547E-40ED-BB93-6E34837D9C1A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3139963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8D5E-9A2E-47EE-AFE0-2656EC08236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812286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9D41-E62B-41D9-9A77-884A94F67F37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697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BAD6-3E24-4F45-9744-DCF1B001A9F4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7864567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43FB-0F87-4D64-8156-5908695CB8E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5151383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DA43-3AA2-4161-9008-CCA0C4167827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148092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durch Klicken auf das Symbol hinzufügen und in den Hintergrund stellen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 dirty="0">
                <a:solidFill>
                  <a:schemeClr val="tx1"/>
                </a:solidFill>
              </a:rPr>
              <a:t>Bild</a:t>
            </a:r>
            <a:r>
              <a:rPr lang="de-CH" sz="1400" baseline="0" dirty="0">
                <a:solidFill>
                  <a:schemeClr val="tx1"/>
                </a:solidFill>
              </a:rPr>
              <a:t> ersetzen: Bild markieren – rechte Maustaste – Bild ändern</a:t>
            </a:r>
            <a:endParaRPr lang="de-CH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421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4DCA5-032B-43B1-84CB-E868A266CD8E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40461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A844-612C-49B4-8032-8E34006DDCD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4507362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2CC7-F84B-4A28-9EAC-BB1527E382BC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390604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3085-6EFC-40C1-8AD5-88695919A19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8910442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95CA-38DF-49AA-904C-DE088BBC1499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1878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6BBA-CF55-44C7-9C81-393C33755CFD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662074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6BB5-951F-40D5-9965-E39DFFD7F346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96308202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E881-4D3E-4265-86A4-3A2735B2F769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7658215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5380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2" name="Rechteck 1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03D2-3246-4753-BB3E-D3BD91F7C7E5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79168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2BD3-3053-4683-B0B5-11D238B7CABE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4013002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8015-7861-49AF-878D-84350A2DCADC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58940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2BB2-B28A-4370-BEC6-B87F4F0A2C20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6071689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86E6D-73E1-4958-B9DC-EA661C61499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0528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68BE-6D52-4B05-B780-712EC945C9DE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98935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408A-66E4-4120-8807-829D32D1E93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59473334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5463-3C93-4F31-8620-F1E6ECC9AA24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888133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0896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57E2-1317-481E-A1D7-8E22F181F64F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823789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9" name="Rechteck 8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C3A43-103B-485B-8EF7-BFFB7474453A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483597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D52E1-AC6A-4B6A-A051-8DADDA37A3E7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4828560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E5A69-5DD2-4D73-A259-BA043B170319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2956298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6CD42-3CDD-426B-AE29-7C049B9F328B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5051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44D8-427F-4B3D-A699-F5F67BCC403B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7342511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B8DB-ECE1-46A7-94FE-560F4A60428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0897503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5B7D-AF89-4AF7-B32C-12F701038A94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930265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1006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21E4-2D05-4251-9AAF-40C8105D9A42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9556031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1842-35CC-4661-A060-E8C618D47E1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5315638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3431-3A84-4A29-ADE9-6688760CEB46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6" name="Rechteck 5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909B-B68D-4757-BE29-750C22B8297F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154831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59-8A0C-4E48-8CF6-84C9A625ADD8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2024421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E9BB-6147-41ED-A6A6-4E22FA8775A2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611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57E4-9DFF-424E-BF3F-D3544DBE335C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1111729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62F9-3CA3-4336-9E36-35E1F02E26B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66962560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4517-76C7-4A44-87E3-DBC1E2B40162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007590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6531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633BD-643B-4ABD-96B8-7FF0190D5CD5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135764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680B9-0454-4137-B139-8ADDC650E717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0658630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0F26-E65B-4E6B-990A-9A87B63E7E74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125357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A7CD-78E4-483F-A0D0-B8A19DA25CFE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  <p:sp>
        <p:nvSpPr>
          <p:cNvPr id="7" name="Rechteck 6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EF146-F181-48A8-A792-AACB6AB56816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75195630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22BD-590C-4B9B-BA1B-E94202458074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354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E2866-3D4D-4B08-8463-B879C3501469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DF14C144-C222-4D9F-BBC4-B9C32D4925C4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5FC875E-32E0-4B21-8733-6A8A5DC860C8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7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8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24A45C3-CCB0-4A07-949A-75785C06BA6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5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B5FC2B7-9598-4208-AD05-42F179FA921F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4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45209BDA-F337-40DC-9A7A-21B1000047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8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6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8" r:id="rId18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0384EFE-3619-4BEB-8970-AE4C72F9853C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5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4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1944DCA-F415-4C1F-83A5-5F965CBB3C5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3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590D4235-8573-4669-9187-4EA81DF3EC80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0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instructables.com/FMK/1ZLS/J283520X/FMK1ZLSJ283520X.MEDIUM.jpg" TargetMode="External"/><Relationship Id="rId2" Type="http://schemas.openxmlformats.org/officeDocument/2006/relationships/hyperlink" Target="http://nerei.org/wp-content/uploads/2016/07/Nerei-Virtual-reality-Environments-612x278.jpg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cartoonresource.com/archive/education-teachers/teaching/computer-is-smoking.aspx" TargetMode="External"/><Relationship Id="rId5" Type="http://schemas.openxmlformats.org/officeDocument/2006/relationships/hyperlink" Target="https://sites.google.com/site/yorkyuhuang/_/rsrc/1455602233247/home/research/computer-vision-augmented-reality/image-based-relocalization-in-slam/image_camerapose.jpg" TargetMode="External"/><Relationship Id="rId4" Type="http://schemas.openxmlformats.org/officeDocument/2006/relationships/hyperlink" Target="https://www.frsco.com/completeness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.ens.fr/willow/events/cvml2011/materials/CVML2011_Cordelia_bof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de.serlo.org/mathe/geometrie/raeumliche-figuren/volumen-massenberechnung/aufgaben-kegel/6056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de-CH" dirty="0"/>
              <a:t>3D Vision Paper </a:t>
            </a:r>
            <a:r>
              <a:rPr lang="de-CH" dirty="0" err="1"/>
              <a:t>Presentation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91B0D-80B3-44B8-8B10-527E24A331AD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pPr/>
              <a:t>1</a:t>
            </a:fld>
            <a:endParaRPr lang="de-CH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/>
              <a:t>Reconstructing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World* in Six Days</a:t>
            </a:r>
            <a:br>
              <a:rPr lang="de-CH" dirty="0"/>
            </a:br>
            <a:r>
              <a:rPr lang="de-CH" dirty="0"/>
              <a:t>*(As </a:t>
            </a:r>
            <a:r>
              <a:rPr lang="de-CH" dirty="0" err="1"/>
              <a:t>Captured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Yahoo 100 Million Image Dataset)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10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WS-</a:t>
            </a:r>
            <a:r>
              <a:rPr lang="en-GB" dirty="0" err="1"/>
              <a:t>SfM</a:t>
            </a:r>
            <a:r>
              <a:rPr lang="en-GB" dirty="0"/>
              <a:t> – Case  3 – More than One Iconic Image Match</a:t>
            </a:r>
          </a:p>
        </p:txBody>
      </p:sp>
      <p:sp>
        <p:nvSpPr>
          <p:cNvPr id="63" name="Inhaltsplatzhalter 1">
            <a:extLst>
              <a:ext uri="{FF2B5EF4-FFF2-40B4-BE49-F238E27FC236}">
                <a16:creationId xmlns:a16="http://schemas.microsoft.com/office/drawing/2014/main" id="{B72C33A2-8B46-46AD-8653-1BB0700551FA}"/>
              </a:ext>
            </a:extLst>
          </p:cNvPr>
          <p:cNvSpPr txBox="1">
            <a:spLocks/>
          </p:cNvSpPr>
          <p:nvPr/>
        </p:nvSpPr>
        <p:spPr>
          <a:xfrm>
            <a:off x="332818" y="5255993"/>
            <a:ext cx="2592387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Visual words</a:t>
            </a:r>
            <a:endParaRPr lang="en-GB" baseline="30000" dirty="0"/>
          </a:p>
        </p:txBody>
      </p:sp>
      <p:sp>
        <p:nvSpPr>
          <p:cNvPr id="74" name="Runde Klammer links/rechts 73">
            <a:extLst>
              <a:ext uri="{FF2B5EF4-FFF2-40B4-BE49-F238E27FC236}">
                <a16:creationId xmlns:a16="http://schemas.microsoft.com/office/drawing/2014/main" id="{50A1BBA3-FF64-4D35-9718-BA4EBCC23515}"/>
              </a:ext>
            </a:extLst>
          </p:cNvPr>
          <p:cNvSpPr/>
          <p:nvPr/>
        </p:nvSpPr>
        <p:spPr>
          <a:xfrm>
            <a:off x="1152078" y="3604633"/>
            <a:ext cx="332901" cy="772398"/>
          </a:xfrm>
          <a:prstGeom prst="bracketPair">
            <a:avLst/>
          </a:prstGeom>
          <a:ln w="25400" cap="sq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AD4B5FAE-AE69-44B2-93F8-5C6083AF9F24}"/>
              </a:ext>
            </a:extLst>
          </p:cNvPr>
          <p:cNvSpPr/>
          <p:nvPr/>
        </p:nvSpPr>
        <p:spPr>
          <a:xfrm>
            <a:off x="1419367" y="2224541"/>
            <a:ext cx="3306062" cy="1187399"/>
          </a:xfrm>
          <a:custGeom>
            <a:avLst/>
            <a:gdLst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8662 h 1192309"/>
              <a:gd name="connsiteX1" fmla="*/ 2347415 w 4353636"/>
              <a:gd name="connsiteY1" fmla="*/ 4954 h 1192309"/>
              <a:gd name="connsiteX2" fmla="*/ 4353636 w 4353636"/>
              <a:gd name="connsiteY2" fmla="*/ 1192309 h 119230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3636" h="1187399">
                <a:moveTo>
                  <a:pt x="0" y="1173752"/>
                </a:moveTo>
                <a:cubicBezTo>
                  <a:pt x="892790" y="80795"/>
                  <a:pt x="1417092" y="-2230"/>
                  <a:pt x="2347415" y="44"/>
                </a:cubicBezTo>
                <a:cubicBezTo>
                  <a:pt x="3277738" y="2318"/>
                  <a:pt x="3912358" y="138796"/>
                  <a:pt x="4353636" y="1187399"/>
                </a:cubicBezTo>
              </a:path>
            </a:pathLst>
          </a:custGeom>
          <a:noFill/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6FBFDE0C-856D-48EF-A8B6-95D0BB1DEEEC}"/>
              </a:ext>
            </a:extLst>
          </p:cNvPr>
          <p:cNvSpPr txBox="1">
            <a:spLocks/>
          </p:cNvSpPr>
          <p:nvPr/>
        </p:nvSpPr>
        <p:spPr>
          <a:xfrm>
            <a:off x="2002981" y="1791915"/>
            <a:ext cx="3154508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attached image</a:t>
            </a:r>
            <a:endParaRPr lang="en-GB" baseline="30000" dirty="0"/>
          </a:p>
        </p:txBody>
      </p:sp>
      <p:sp>
        <p:nvSpPr>
          <p:cNvPr id="16" name="Inhaltsplatzhalter 1">
            <a:extLst>
              <a:ext uri="{FF2B5EF4-FFF2-40B4-BE49-F238E27FC236}">
                <a16:creationId xmlns:a16="http://schemas.microsoft.com/office/drawing/2014/main" id="{8045B664-8CE1-451F-836F-CA3A8F0DDA9C}"/>
              </a:ext>
            </a:extLst>
          </p:cNvPr>
          <p:cNvSpPr txBox="1">
            <a:spLocks/>
          </p:cNvSpPr>
          <p:nvPr/>
        </p:nvSpPr>
        <p:spPr>
          <a:xfrm>
            <a:off x="3969335" y="5255993"/>
            <a:ext cx="2988403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Vocabulary Tree containing clusters</a:t>
            </a:r>
            <a:endParaRPr lang="en-GB" baseline="30000" dirty="0"/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CE437CB3-1225-4144-9240-758D302FC99E}"/>
              </a:ext>
            </a:extLst>
          </p:cNvPr>
          <p:cNvSpPr/>
          <p:nvPr/>
        </p:nvSpPr>
        <p:spPr>
          <a:xfrm rot="16200000">
            <a:off x="5128181" y="2896685"/>
            <a:ext cx="490701" cy="4032534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unde Klammer links/rechts 17">
            <a:extLst>
              <a:ext uri="{FF2B5EF4-FFF2-40B4-BE49-F238E27FC236}">
                <a16:creationId xmlns:a16="http://schemas.microsoft.com/office/drawing/2014/main" id="{293711CF-B32A-4CF4-9A78-EB32503A0371}"/>
              </a:ext>
            </a:extLst>
          </p:cNvPr>
          <p:cNvSpPr/>
          <p:nvPr/>
        </p:nvSpPr>
        <p:spPr>
          <a:xfrm>
            <a:off x="3694883" y="3597352"/>
            <a:ext cx="332901" cy="772398"/>
          </a:xfrm>
          <a:prstGeom prst="bracketPair">
            <a:avLst/>
          </a:prstGeom>
          <a:ln w="25400" cap="sq">
            <a:solidFill>
              <a:srgbClr val="7030A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21624132-E2CF-4968-B3FC-24300C456BB0}"/>
              </a:ext>
            </a:extLst>
          </p:cNvPr>
          <p:cNvSpPr/>
          <p:nvPr/>
        </p:nvSpPr>
        <p:spPr>
          <a:xfrm>
            <a:off x="4536548" y="3598102"/>
            <a:ext cx="332901" cy="772398"/>
          </a:xfrm>
          <a:prstGeom prst="bracketPair">
            <a:avLst/>
          </a:prstGeom>
          <a:ln w="25400" cap="sq">
            <a:solidFill>
              <a:srgbClr val="FFC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Runde Klammer links/rechts 19">
            <a:extLst>
              <a:ext uri="{FF2B5EF4-FFF2-40B4-BE49-F238E27FC236}">
                <a16:creationId xmlns:a16="http://schemas.microsoft.com/office/drawing/2014/main" id="{21034D05-7101-4015-8A9E-CFFF2283FF23}"/>
              </a:ext>
            </a:extLst>
          </p:cNvPr>
          <p:cNvSpPr/>
          <p:nvPr/>
        </p:nvSpPr>
        <p:spPr>
          <a:xfrm>
            <a:off x="6336798" y="3604633"/>
            <a:ext cx="332901" cy="772398"/>
          </a:xfrm>
          <a:prstGeom prst="bracketPair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Runde Klammer links/rechts 20">
            <a:extLst>
              <a:ext uri="{FF2B5EF4-FFF2-40B4-BE49-F238E27FC236}">
                <a16:creationId xmlns:a16="http://schemas.microsoft.com/office/drawing/2014/main" id="{70A94680-806F-42FB-AD1F-D3F80178207F}"/>
              </a:ext>
            </a:extLst>
          </p:cNvPr>
          <p:cNvSpPr/>
          <p:nvPr/>
        </p:nvSpPr>
        <p:spPr>
          <a:xfrm>
            <a:off x="5328658" y="3598102"/>
            <a:ext cx="332901" cy="772398"/>
          </a:xfrm>
          <a:prstGeom prst="bracketPair">
            <a:avLst/>
          </a:prstGeom>
          <a:ln w="25400" cap="sq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F51FD660-B34D-4350-8E17-5B1C5854F190}"/>
              </a:ext>
            </a:extLst>
          </p:cNvPr>
          <p:cNvSpPr/>
          <p:nvPr/>
        </p:nvSpPr>
        <p:spPr>
          <a:xfrm>
            <a:off x="3044578" y="2225356"/>
            <a:ext cx="2418958" cy="1188859"/>
          </a:xfrm>
          <a:custGeom>
            <a:avLst/>
            <a:gdLst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8662 h 1192309"/>
              <a:gd name="connsiteX1" fmla="*/ 2347415 w 4353636"/>
              <a:gd name="connsiteY1" fmla="*/ 4954 h 1192309"/>
              <a:gd name="connsiteX2" fmla="*/ 4353636 w 4353636"/>
              <a:gd name="connsiteY2" fmla="*/ 1192309 h 119230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3167468"/>
              <a:gd name="connsiteY0" fmla="*/ 539983 h 1700042"/>
              <a:gd name="connsiteX1" fmla="*/ 1161247 w 3167468"/>
              <a:gd name="connsiteY1" fmla="*/ 512687 h 1700042"/>
              <a:gd name="connsiteX2" fmla="*/ 3167468 w 3167468"/>
              <a:gd name="connsiteY2" fmla="*/ 1700042 h 1700042"/>
              <a:gd name="connsiteX0" fmla="*/ 0 w 3167468"/>
              <a:gd name="connsiteY0" fmla="*/ 106900 h 1266959"/>
              <a:gd name="connsiteX1" fmla="*/ 1161247 w 3167468"/>
              <a:gd name="connsiteY1" fmla="*/ 79604 h 1266959"/>
              <a:gd name="connsiteX2" fmla="*/ 3167468 w 3167468"/>
              <a:gd name="connsiteY2" fmla="*/ 1266959 h 1266959"/>
              <a:gd name="connsiteX0" fmla="*/ 0 w 3185441"/>
              <a:gd name="connsiteY0" fmla="*/ 88205 h 1275559"/>
              <a:gd name="connsiteX1" fmla="*/ 1179220 w 3185441"/>
              <a:gd name="connsiteY1" fmla="*/ 88204 h 1275559"/>
              <a:gd name="connsiteX2" fmla="*/ 3185441 w 3185441"/>
              <a:gd name="connsiteY2" fmla="*/ 1275559 h 1275559"/>
              <a:gd name="connsiteX0" fmla="*/ 0 w 3185441"/>
              <a:gd name="connsiteY0" fmla="*/ 85238 h 1272592"/>
              <a:gd name="connsiteX1" fmla="*/ 1179220 w 3185441"/>
              <a:gd name="connsiteY1" fmla="*/ 85237 h 1272592"/>
              <a:gd name="connsiteX2" fmla="*/ 3185441 w 3185441"/>
              <a:gd name="connsiteY2" fmla="*/ 1272592 h 1272592"/>
              <a:gd name="connsiteX0" fmla="*/ 0 w 3185441"/>
              <a:gd name="connsiteY0" fmla="*/ 18710 h 1206064"/>
              <a:gd name="connsiteX1" fmla="*/ 1179220 w 3185441"/>
              <a:gd name="connsiteY1" fmla="*/ 18709 h 1206064"/>
              <a:gd name="connsiteX2" fmla="*/ 3185441 w 3185441"/>
              <a:gd name="connsiteY2" fmla="*/ 1206064 h 1206064"/>
              <a:gd name="connsiteX0" fmla="*/ 0 w 3185441"/>
              <a:gd name="connsiteY0" fmla="*/ 1505 h 1188859"/>
              <a:gd name="connsiteX1" fmla="*/ 1179220 w 3185441"/>
              <a:gd name="connsiteY1" fmla="*/ 1504 h 1188859"/>
              <a:gd name="connsiteX2" fmla="*/ 3185441 w 3185441"/>
              <a:gd name="connsiteY2" fmla="*/ 1188859 h 118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5441" h="1188859">
                <a:moveTo>
                  <a:pt x="0" y="1505"/>
                </a:moveTo>
                <a:cubicBezTo>
                  <a:pt x="407538" y="14017"/>
                  <a:pt x="558451" y="-5318"/>
                  <a:pt x="1179220" y="1504"/>
                </a:cubicBezTo>
                <a:cubicBezTo>
                  <a:pt x="1799989" y="8326"/>
                  <a:pt x="2744163" y="140256"/>
                  <a:pt x="3185441" y="1188859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Inhaltsplatzhalter 1">
            <a:extLst>
              <a:ext uri="{FF2B5EF4-FFF2-40B4-BE49-F238E27FC236}">
                <a16:creationId xmlns:a16="http://schemas.microsoft.com/office/drawing/2014/main" id="{55D8D731-50D0-4469-87AB-3004F2FD4FAE}"/>
              </a:ext>
            </a:extLst>
          </p:cNvPr>
          <p:cNvSpPr txBox="1">
            <a:spLocks/>
          </p:cNvSpPr>
          <p:nvPr/>
        </p:nvSpPr>
        <p:spPr>
          <a:xfrm>
            <a:off x="8092496" y="2735822"/>
            <a:ext cx="3769303" cy="163392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Tx/>
              <a:buFont typeface="Wingdings" pitchFamily="2" charset="2"/>
              <a:buAutoNum type="arabicParenR"/>
            </a:pPr>
            <a:r>
              <a:rPr lang="en-GB" dirty="0"/>
              <a:t>Attach image to best matching iconic image</a:t>
            </a:r>
          </a:p>
          <a:p>
            <a:pPr marL="457200" indent="-457200">
              <a:buClrTx/>
              <a:buFont typeface="Wingdings" pitchFamily="2" charset="2"/>
              <a:buAutoNum type="arabicParenR"/>
            </a:pPr>
            <a:r>
              <a:rPr lang="en-GB" dirty="0"/>
              <a:t>Join matched cluster into component</a:t>
            </a:r>
          </a:p>
        </p:txBody>
      </p:sp>
    </p:spTree>
    <p:extLst>
      <p:ext uri="{BB962C8B-B14F-4D97-AF65-F5344CB8AC3E}">
        <p14:creationId xmlns:p14="http://schemas.microsoft.com/office/powerpoint/2010/main" val="2570623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2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556740"/>
            <a:ext cx="11537950" cy="1440200"/>
          </a:xfrm>
        </p:spPr>
        <p:txBody>
          <a:bodyPr/>
          <a:lstStyle/>
          <a:p>
            <a:r>
              <a:rPr lang="de-CH" dirty="0"/>
              <a:t>Problem: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clusters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similar</a:t>
            </a:r>
            <a:endParaRPr lang="de-CH" dirty="0"/>
          </a:p>
          <a:p>
            <a:endParaRPr lang="de-CH" dirty="0"/>
          </a:p>
          <a:p>
            <a:r>
              <a:rPr lang="de-CH" dirty="0"/>
              <a:t>Solution: </a:t>
            </a:r>
            <a:r>
              <a:rPr lang="de-CH" dirty="0" err="1"/>
              <a:t>Merging</a:t>
            </a:r>
            <a:endParaRPr lang="de-CH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11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WS-SFM – Cluster </a:t>
            </a:r>
            <a:r>
              <a:rPr lang="de-CH" dirty="0" err="1"/>
              <a:t>Merging</a:t>
            </a:r>
            <a:endParaRPr lang="de-CH" dirty="0"/>
          </a:p>
        </p:txBody>
      </p:sp>
      <p:sp>
        <p:nvSpPr>
          <p:cNvPr id="7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764879" y="33885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1223626" y="35740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1369071" y="36384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4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917279" y="35409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1376026" y="37264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1521471" y="37908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7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1069679" y="36933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1528426" y="38788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1673871" y="39432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1222079" y="38457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1680826" y="4031242"/>
            <a:ext cx="306679" cy="20268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1826271" y="4095605"/>
            <a:ext cx="519856" cy="3538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5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4437389" y="33814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4896136" y="35669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041581" y="36313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8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4589789" y="35338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048536" y="37193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193981" y="37837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1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4742189" y="36862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200936" y="38717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346381" y="39361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4894589" y="38386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353336" y="40241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498781" y="40885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7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5046989" y="39910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505736" y="41765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651181" y="42409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5199389" y="41434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658136" y="43289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803581" y="43933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5351789" y="42958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810536" y="4481344"/>
            <a:ext cx="306679" cy="2026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955981" y="4545707"/>
            <a:ext cx="519856" cy="3538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7729682" y="33885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188429" y="35740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333874" y="36384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8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7882082" y="35409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340829" y="37264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486274" y="37908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034482" y="36933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493229" y="38788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638674" y="39432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4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186882" y="38457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645629" y="40312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" name="Ellipse 145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791074" y="40956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7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339282" y="39981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8" name="Ellipse 147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798029" y="41836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" name="Ellipse 148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943474" y="42480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491682" y="41505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1" name="Ellipse 150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950429" y="43360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095874" y="44004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3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644082" y="43029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4" name="Ellipse 153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102829" y="44884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5" name="Ellipse 154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248274" y="45528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6" name="Ellipse 155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102829" y="44884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7" name="Ellipse 156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248274" y="45528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8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796482" y="44553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9" name="Ellipse 158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255229" y="46408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400674" y="47052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255229" y="46408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400674" y="47052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3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948882" y="46077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4" name="Ellipse 163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407629" y="47932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5" name="Ellipse 164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553074" y="48576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6" name="Ellipse 165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407629" y="47932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553074" y="48576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8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9101282" y="47601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560029" y="49456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0" name="Ellipse 169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705474" y="50100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1" name="Ellipse 170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560029" y="49456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2" name="Ellipse 171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705474" y="50100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3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9253682" y="49125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4" name="Ellipse 173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712429" y="50980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5" name="Ellipse 174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857874" y="51624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6" name="Ellipse 175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712429" y="50980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7" name="Ellipse 176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857874" y="51624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8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9406082" y="50649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9" name="Ellipse 178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864829" y="5250442"/>
            <a:ext cx="306679" cy="202682"/>
          </a:xfrm>
          <a:prstGeom prst="ellipse">
            <a:avLst/>
          </a:prstGeom>
          <a:noFill/>
          <a:ln>
            <a:solidFill>
              <a:srgbClr val="A83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0" name="Ellipse 179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10010274" y="5314805"/>
            <a:ext cx="519856" cy="353866"/>
          </a:xfrm>
          <a:prstGeom prst="ellipse">
            <a:avLst/>
          </a:prstGeom>
          <a:noFill/>
          <a:ln>
            <a:solidFill>
              <a:srgbClr val="A83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1" name="Inhaltsplatzhalter 1">
            <a:extLst>
              <a:ext uri="{FF2B5EF4-FFF2-40B4-BE49-F238E27FC236}">
                <a16:creationId xmlns:a16="http://schemas.microsoft.com/office/drawing/2014/main" id="{154F5521-3B0C-4A30-8AA3-16C21CC121D9}"/>
              </a:ext>
            </a:extLst>
          </p:cNvPr>
          <p:cNvSpPr txBox="1">
            <a:spLocks/>
          </p:cNvSpPr>
          <p:nvPr/>
        </p:nvSpPr>
        <p:spPr>
          <a:xfrm>
            <a:off x="2385090" y="5745632"/>
            <a:ext cx="2988403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Merging Clusters</a:t>
            </a:r>
            <a:endParaRPr lang="en-GB" baseline="30000" dirty="0"/>
          </a:p>
        </p:txBody>
      </p:sp>
      <p:sp>
        <p:nvSpPr>
          <p:cNvPr id="182" name="Geschweifte Klammer links 181">
            <a:extLst>
              <a:ext uri="{FF2B5EF4-FFF2-40B4-BE49-F238E27FC236}">
                <a16:creationId xmlns:a16="http://schemas.microsoft.com/office/drawing/2014/main" id="{AA225C2C-BDF5-448F-B56C-2D0D24109B3B}"/>
              </a:ext>
            </a:extLst>
          </p:cNvPr>
          <p:cNvSpPr/>
          <p:nvPr/>
        </p:nvSpPr>
        <p:spPr>
          <a:xfrm rot="16200000">
            <a:off x="3543936" y="3386324"/>
            <a:ext cx="490701" cy="4032534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92596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/>
              <p:cNvSpPr>
                <a:spLocks noGrp="1"/>
              </p:cNvSpPr>
              <p:nvPr>
                <p:ph idx="1"/>
              </p:nvPr>
            </p:nvSpPr>
            <p:spPr>
              <a:xfrm>
                <a:off x="323850" y="1533784"/>
                <a:ext cx="11537950" cy="4210046"/>
              </a:xfrm>
            </p:spPr>
            <p:txBody>
              <a:bodyPr/>
              <a:lstStyle/>
              <a:p>
                <a:r>
                  <a:rPr lang="de-CH" dirty="0"/>
                  <a:t>Problem: World-</a:t>
                </a:r>
                <a:r>
                  <a:rPr lang="de-CH" dirty="0" err="1"/>
                  <a:t>scale</a:t>
                </a:r>
                <a:r>
                  <a:rPr lang="de-CH" dirty="0"/>
                  <a:t> </a:t>
                </a:r>
                <a:r>
                  <a:rPr lang="de-CH" dirty="0" err="1"/>
                  <a:t>data</a:t>
                </a:r>
                <a:r>
                  <a:rPr lang="de-CH" dirty="0"/>
                  <a:t> </a:t>
                </a:r>
                <a:r>
                  <a:rPr lang="de-CH" dirty="0" err="1"/>
                  <a:t>can</a:t>
                </a:r>
                <a:r>
                  <a:rPr lang="de-CH" dirty="0"/>
                  <a:t> not </a:t>
                </a:r>
                <a:r>
                  <a:rPr lang="de-CH" dirty="0" err="1"/>
                  <a:t>be</a:t>
                </a:r>
                <a:r>
                  <a:rPr lang="de-CH" dirty="0"/>
                  <a:t> </a:t>
                </a:r>
                <a:r>
                  <a:rPr lang="de-CH" dirty="0" err="1"/>
                  <a:t>kept</a:t>
                </a:r>
                <a:r>
                  <a:rPr lang="de-CH" dirty="0"/>
                  <a:t> </a:t>
                </a:r>
                <a:r>
                  <a:rPr lang="de-CH" dirty="0" err="1"/>
                  <a:t>completely</a:t>
                </a:r>
                <a:r>
                  <a:rPr lang="de-CH" dirty="0"/>
                  <a:t> in </a:t>
                </a:r>
                <a:r>
                  <a:rPr lang="de-CH" dirty="0" err="1"/>
                  <a:t>memory</a:t>
                </a:r>
                <a:endParaRPr lang="de-CH" dirty="0"/>
              </a:p>
              <a:p>
                <a:endParaRPr lang="de-CH" dirty="0"/>
              </a:p>
              <a:p>
                <a:r>
                  <a:rPr lang="de-CH" dirty="0"/>
                  <a:t>Solution 1:</a:t>
                </a:r>
              </a:p>
              <a:p>
                <a:pPr lvl="1"/>
                <a:r>
                  <a:rPr lang="de-CH" dirty="0" err="1"/>
                  <a:t>keep</a:t>
                </a:r>
                <a:r>
                  <a:rPr lang="de-CH" dirty="0"/>
                  <a:t> </a:t>
                </a:r>
                <a:r>
                  <a:rPr lang="de-CH" dirty="0" err="1"/>
                  <a:t>image</a:t>
                </a:r>
                <a:r>
                  <a:rPr lang="de-CH" dirty="0"/>
                  <a:t> </a:t>
                </a:r>
                <a:r>
                  <a:rPr lang="de-CH" dirty="0" err="1"/>
                  <a:t>data</a:t>
                </a:r>
                <a:r>
                  <a:rPr lang="de-CH" dirty="0"/>
                  <a:t> </a:t>
                </a:r>
                <a:r>
                  <a:rPr lang="de-CH" dirty="0" err="1"/>
                  <a:t>of</a:t>
                </a:r>
                <a:r>
                  <a:rPr lang="de-CH" dirty="0"/>
                  <a:t> </a:t>
                </a:r>
                <a:r>
                  <a:rPr lang="de-CH" dirty="0" err="1"/>
                  <a:t>clusters</a:t>
                </a:r>
                <a:r>
                  <a:rPr lang="de-CH" dirty="0"/>
                  <a:t> </a:t>
                </a:r>
                <a:r>
                  <a:rPr lang="de-CH" dirty="0" err="1"/>
                  <a:t>that</a:t>
                </a:r>
                <a:r>
                  <a:rPr lang="de-CH" dirty="0"/>
                  <a:t> </a:t>
                </a:r>
                <a:r>
                  <a:rPr lang="de-CH" dirty="0" err="1"/>
                  <a:t>have</a:t>
                </a:r>
                <a:r>
                  <a:rPr lang="de-CH" dirty="0"/>
                  <a:t> </a:t>
                </a:r>
                <a:r>
                  <a:rPr lang="de-CH" dirty="0" err="1"/>
                  <a:t>size</a:t>
                </a:r>
                <a:r>
                  <a:rPr lang="de-CH" dirty="0"/>
                  <a:t> </a:t>
                </a:r>
                <a:r>
                  <a:rPr lang="de-CH" dirty="0" err="1"/>
                  <a:t>less</a:t>
                </a:r>
                <a:r>
                  <a:rPr lang="de-CH" dirty="0"/>
                  <a:t> </a:t>
                </a:r>
                <a:r>
                  <a:rPr lang="de-CH" dirty="0" err="1"/>
                  <a:t>than</a:t>
                </a:r>
                <a:r>
                  <a:rPr lang="de-CH" dirty="0"/>
                  <a:t> </a:t>
                </a:r>
                <a:r>
                  <a:rPr lang="de-CH" dirty="0" err="1"/>
                  <a:t>critical</a:t>
                </a:r>
                <a:r>
                  <a:rPr lang="de-CH" dirty="0"/>
                  <a:t> </a:t>
                </a:r>
                <a:r>
                  <a:rPr lang="de-CH" dirty="0" err="1"/>
                  <a:t>cluster</a:t>
                </a:r>
                <a:r>
                  <a:rPr lang="de-CH" dirty="0"/>
                  <a:t> </a:t>
                </a:r>
                <a:r>
                  <a:rPr lang="de-CH" dirty="0" err="1"/>
                  <a:t>size</a:t>
                </a:r>
                <a:r>
                  <a:rPr lang="de-CH" dirty="0"/>
                  <a:t> c</a:t>
                </a:r>
                <a:endParaRPr lang="de-CH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de-CH" dirty="0" err="1"/>
                  <a:t>keep</a:t>
                </a:r>
                <a:r>
                  <a:rPr lang="de-CH" dirty="0"/>
                  <a:t> </a:t>
                </a:r>
                <a:r>
                  <a:rPr lang="de-CH" dirty="0" err="1"/>
                  <a:t>only</a:t>
                </a:r>
                <a:r>
                  <a:rPr lang="de-CH" dirty="0"/>
                  <a:t> </a:t>
                </a:r>
                <a:r>
                  <a:rPr lang="de-CH" dirty="0" err="1"/>
                  <a:t>image</a:t>
                </a:r>
                <a:r>
                  <a:rPr lang="de-CH" dirty="0"/>
                  <a:t> </a:t>
                </a:r>
                <a:r>
                  <a:rPr lang="de-CH" dirty="0" err="1"/>
                  <a:t>data</a:t>
                </a:r>
                <a:r>
                  <a:rPr lang="de-CH" dirty="0"/>
                  <a:t> </a:t>
                </a:r>
                <a:r>
                  <a:rPr lang="de-CH" dirty="0" err="1"/>
                  <a:t>of</a:t>
                </a:r>
                <a:r>
                  <a:rPr lang="de-CH" dirty="0"/>
                  <a:t> </a:t>
                </a:r>
                <a:r>
                  <a:rPr lang="de-CH" dirty="0" err="1"/>
                  <a:t>iconic</a:t>
                </a:r>
                <a:r>
                  <a:rPr lang="de-CH" dirty="0"/>
                  <a:t> </a:t>
                </a:r>
                <a:r>
                  <a:rPr lang="de-CH" dirty="0" err="1"/>
                  <a:t>pictures</a:t>
                </a:r>
                <a:r>
                  <a:rPr lang="de-CH" dirty="0"/>
                  <a:t> </a:t>
                </a:r>
                <a:r>
                  <a:rPr lang="de-CH" dirty="0" err="1"/>
                  <a:t>of</a:t>
                </a:r>
                <a:r>
                  <a:rPr lang="de-CH" dirty="0"/>
                  <a:t> </a:t>
                </a:r>
                <a:r>
                  <a:rPr lang="de-CH" dirty="0" err="1"/>
                  <a:t>cluster</a:t>
                </a:r>
                <a:r>
                  <a:rPr lang="de-CH" dirty="0"/>
                  <a:t> </a:t>
                </a:r>
                <a:r>
                  <a:rPr lang="de-CH" dirty="0" err="1"/>
                  <a:t>size</a:t>
                </a:r>
                <a:r>
                  <a:rPr lang="de-CH" dirty="0"/>
                  <a:t> larger </a:t>
                </a:r>
                <a:r>
                  <a:rPr lang="de-CH" dirty="0" err="1"/>
                  <a:t>than</a:t>
                </a:r>
                <a:r>
                  <a:rPr lang="de-CH" dirty="0"/>
                  <a:t> c in </a:t>
                </a:r>
                <a:r>
                  <a:rPr lang="de-CH" dirty="0" err="1"/>
                  <a:t>memory</a:t>
                </a:r>
                <a:r>
                  <a:rPr lang="de-CH" dirty="0"/>
                  <a:t>, </a:t>
                </a:r>
                <a:r>
                  <a:rPr lang="de-CH" dirty="0" err="1"/>
                  <a:t>discard</a:t>
                </a:r>
                <a:r>
                  <a:rPr lang="de-CH" dirty="0"/>
                  <a:t> </a:t>
                </a:r>
                <a:r>
                  <a:rPr lang="de-CH" dirty="0" err="1"/>
                  <a:t>the</a:t>
                </a:r>
                <a:r>
                  <a:rPr lang="de-CH" dirty="0"/>
                  <a:t> </a:t>
                </a:r>
                <a:r>
                  <a:rPr lang="de-CH" dirty="0" err="1"/>
                  <a:t>other</a:t>
                </a:r>
                <a:r>
                  <a:rPr lang="de-CH" dirty="0"/>
                  <a:t> </a:t>
                </a:r>
                <a:r>
                  <a:rPr lang="de-CH" dirty="0" err="1"/>
                  <a:t>image</a:t>
                </a:r>
                <a:r>
                  <a:rPr lang="de-CH" dirty="0"/>
                  <a:t> </a:t>
                </a:r>
                <a:r>
                  <a:rPr lang="de-CH" dirty="0" err="1"/>
                  <a:t>data</a:t>
                </a:r>
                <a:endParaRPr lang="de-CH" dirty="0"/>
              </a:p>
              <a:p>
                <a:endParaRPr lang="de-CH" dirty="0"/>
              </a:p>
              <a:p>
                <a:r>
                  <a:rPr lang="de-CH" dirty="0"/>
                  <a:t>Solution 2: Set a </a:t>
                </a:r>
                <a:r>
                  <a:rPr lang="de-CH" dirty="0" err="1"/>
                  <a:t>minimum</a:t>
                </a:r>
                <a:r>
                  <a:rPr lang="de-CH" dirty="0"/>
                  <a:t> </a:t>
                </a:r>
                <a:r>
                  <a:rPr lang="de-CH" dirty="0" err="1"/>
                  <a:t>learning</a:t>
                </a:r>
                <a:r>
                  <a:rPr lang="de-CH" dirty="0"/>
                  <a:t> rate </a:t>
                </a:r>
                <a:r>
                  <a:rPr lang="de-CH" dirty="0" err="1"/>
                  <a:t>for</a:t>
                </a:r>
                <a:r>
                  <a:rPr lang="de-CH" dirty="0"/>
                  <a:t> </a:t>
                </a:r>
                <a:r>
                  <a:rPr lang="de-CH" dirty="0" err="1"/>
                  <a:t>each</a:t>
                </a:r>
                <a:r>
                  <a:rPr lang="de-CH" dirty="0"/>
                  <a:t> </a:t>
                </a:r>
                <a:r>
                  <a:rPr lang="de-CH" dirty="0" err="1"/>
                  <a:t>cluster</a:t>
                </a:r>
                <a:r>
                  <a:rPr lang="de-CH" dirty="0"/>
                  <a:t>:</a:t>
                </a:r>
              </a:p>
              <a:p>
                <a:pPr lvl="1"/>
                <a:r>
                  <a:rPr lang="de-CH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600" b="0" i="1" smtClean="0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de-CH" sz="3600" b="0" i="1" smtClean="0">
                            <a:latin typeface="Cambria Math"/>
                          </a:rPr>
                          <m:t>𝑝</m:t>
                        </m:r>
                      </m:den>
                    </m:f>
                    <m:r>
                      <a:rPr lang="de-CH" sz="3600" b="0" i="1" smtClean="0"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de-CH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6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de-CH" sz="3600" b="0" i="1" smtClean="0">
                            <a:latin typeface="Cambria Math"/>
                          </a:rPr>
                          <m:t>𝑑</m:t>
                        </m:r>
                      </m:den>
                    </m:f>
                  </m:oMath>
                </a14:m>
                <a:endParaRPr lang="de-CH" sz="3600" b="0" dirty="0"/>
              </a:p>
              <a:p>
                <a:pPr marL="361950" lvl="1" indent="0">
                  <a:buNone/>
                </a:pPr>
                <a:r>
                  <a:rPr lang="de-CH" dirty="0"/>
                  <a:t> </a:t>
                </a:r>
                <a:r>
                  <a:rPr lang="de-CH" b="0" dirty="0"/>
                  <a:t>m = #</a:t>
                </a:r>
                <a:r>
                  <a:rPr lang="de-CH" b="0" dirty="0" err="1"/>
                  <a:t>images</a:t>
                </a:r>
                <a:r>
                  <a:rPr lang="de-CH" b="0" dirty="0"/>
                  <a:t> in Cluster, p = #</a:t>
                </a:r>
                <a:r>
                  <a:rPr lang="de-CH" b="0" dirty="0" err="1"/>
                  <a:t>processed</a:t>
                </a:r>
                <a:r>
                  <a:rPr lang="de-CH" b="0" dirty="0"/>
                  <a:t> </a:t>
                </a:r>
                <a:r>
                  <a:rPr lang="de-CH" b="0" dirty="0" err="1"/>
                  <a:t>images</a:t>
                </a:r>
                <a:r>
                  <a:rPr lang="de-CH" b="0" dirty="0"/>
                  <a:t> </a:t>
                </a:r>
                <a:r>
                  <a:rPr lang="de-CH" b="0" dirty="0" err="1"/>
                  <a:t>since</a:t>
                </a:r>
                <a:r>
                  <a:rPr lang="de-CH" b="0" dirty="0"/>
                  <a:t> </a:t>
                </a:r>
                <a:r>
                  <a:rPr lang="de-CH" b="0" dirty="0" err="1"/>
                  <a:t>cluster</a:t>
                </a:r>
                <a:r>
                  <a:rPr lang="de-CH" b="0" dirty="0"/>
                  <a:t> </a:t>
                </a:r>
                <a:r>
                  <a:rPr lang="de-CH" b="0" dirty="0" err="1"/>
                  <a:t>creation</a:t>
                </a:r>
                <a:r>
                  <a:rPr lang="de-CH" b="0" dirty="0"/>
                  <a:t>,   d = </a:t>
                </a:r>
                <a:r>
                  <a:rPr lang="de-CH" b="0" dirty="0" err="1"/>
                  <a:t>growth</a:t>
                </a:r>
                <a:r>
                  <a:rPr lang="de-CH" b="0" dirty="0"/>
                  <a:t> </a:t>
                </a:r>
                <a:r>
                  <a:rPr lang="de-CH" b="0" dirty="0" err="1"/>
                  <a:t>parameter</a:t>
                </a:r>
                <a:endParaRPr lang="de-CH" b="0" dirty="0"/>
              </a:p>
            </p:txBody>
          </p:sp>
        </mc:Choice>
        <mc:Fallback xmlns="">
          <p:sp>
            <p:nvSpPr>
              <p:cNvPr id="8" name="Inhaltsplatzhalt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1533784"/>
                <a:ext cx="11537950" cy="4210046"/>
              </a:xfrm>
              <a:blipFill rotWithShape="1">
                <a:blip r:embed="rId2"/>
                <a:stretch>
                  <a:fillRect l="-264" t="-2174" b="-695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3431-3A84-4A29-ADE9-6688760CEB46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12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864016"/>
          </a:xfrm>
        </p:spPr>
        <p:txBody>
          <a:bodyPr/>
          <a:lstStyle/>
          <a:p>
            <a:r>
              <a:rPr lang="de-CH" dirty="0"/>
              <a:t>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5084356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13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Structure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Motion (</a:t>
            </a:r>
            <a:r>
              <a:rPr lang="de-CH" dirty="0" err="1"/>
              <a:t>SfM</a:t>
            </a:r>
            <a:r>
              <a:rPr lang="de-CH" dirty="0"/>
              <a:t>)</a:t>
            </a:r>
          </a:p>
        </p:txBody>
      </p:sp>
      <p:sp>
        <p:nvSpPr>
          <p:cNvPr id="12" name="Rechteck 11"/>
          <p:cNvSpPr/>
          <p:nvPr/>
        </p:nvSpPr>
        <p:spPr>
          <a:xfrm>
            <a:off x="3933319" y="1902131"/>
            <a:ext cx="1872260" cy="10842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Search </a:t>
            </a:r>
            <a:r>
              <a:rPr lang="de-CH" dirty="0" err="1">
                <a:solidFill>
                  <a:schemeClr val="tx1"/>
                </a:solidFill>
              </a:rPr>
              <a:t>for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connections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3933319" y="4077090"/>
            <a:ext cx="1872260" cy="10842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tx1"/>
                </a:solidFill>
              </a:rPr>
              <a:t>search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for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connections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9694119" y="2996940"/>
            <a:ext cx="2232310" cy="10842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Register </a:t>
            </a:r>
            <a:r>
              <a:rPr lang="de-CH" dirty="0" err="1">
                <a:solidFill>
                  <a:schemeClr val="tx1"/>
                </a:solidFill>
              </a:rPr>
              <a:t>remaining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connecting</a:t>
            </a:r>
            <a:r>
              <a:rPr lang="de-CH" dirty="0">
                <a:solidFill>
                  <a:schemeClr val="tx1"/>
                </a:solidFill>
              </a:rPr>
              <a:t>  </a:t>
            </a:r>
            <a:r>
              <a:rPr lang="de-CH" dirty="0" err="1">
                <a:solidFill>
                  <a:schemeClr val="tx1"/>
                </a:solidFill>
              </a:rPr>
              <a:t>images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with</a:t>
            </a:r>
            <a:r>
              <a:rPr lang="de-CH" dirty="0">
                <a:solidFill>
                  <a:schemeClr val="tx1"/>
                </a:solidFill>
              </a:rPr>
              <a:t> P3P</a:t>
            </a:r>
          </a:p>
        </p:txBody>
      </p:sp>
      <p:sp>
        <p:nvSpPr>
          <p:cNvPr id="16" name="Zylinder 15">
            <a:extLst>
              <a:ext uri="{FF2B5EF4-FFF2-40B4-BE49-F238E27FC236}">
                <a16:creationId xmlns:a16="http://schemas.microsoft.com/office/drawing/2014/main" id="{ADBCEDE9-249B-4697-BC7E-EFC1CC83C913}"/>
              </a:ext>
            </a:extLst>
          </p:cNvPr>
          <p:cNvSpPr/>
          <p:nvPr/>
        </p:nvSpPr>
        <p:spPr>
          <a:xfrm>
            <a:off x="1268949" y="1772770"/>
            <a:ext cx="993388" cy="1314497"/>
          </a:xfrm>
          <a:prstGeom prst="can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ADBCEDE9-249B-4697-BC7E-EFC1CC83C913}"/>
              </a:ext>
            </a:extLst>
          </p:cNvPr>
          <p:cNvSpPr/>
          <p:nvPr/>
        </p:nvSpPr>
        <p:spPr>
          <a:xfrm>
            <a:off x="1283701" y="3933070"/>
            <a:ext cx="993388" cy="1314497"/>
          </a:xfrm>
          <a:prstGeom prst="can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Inhaltsplatzhalter 5"/>
          <p:cNvSpPr>
            <a:spLocks noGrp="1"/>
          </p:cNvSpPr>
          <p:nvPr>
            <p:ph sz="half" idx="1"/>
          </p:nvPr>
        </p:nvSpPr>
        <p:spPr>
          <a:xfrm>
            <a:off x="764879" y="3224814"/>
            <a:ext cx="1944270" cy="420216"/>
          </a:xfrm>
        </p:spPr>
        <p:txBody>
          <a:bodyPr/>
          <a:lstStyle/>
          <a:p>
            <a:pPr marL="0" indent="0" algn="ctr">
              <a:buNone/>
            </a:pPr>
            <a:r>
              <a:rPr lang="de-CH" dirty="0" err="1"/>
              <a:t>iconic</a:t>
            </a:r>
            <a:r>
              <a:rPr lang="de-CH" dirty="0"/>
              <a:t> </a:t>
            </a:r>
            <a:r>
              <a:rPr lang="de-CH" dirty="0" err="1"/>
              <a:t>images</a:t>
            </a:r>
            <a:endParaRPr lang="de-CH" dirty="0"/>
          </a:p>
        </p:txBody>
      </p:sp>
      <p:sp>
        <p:nvSpPr>
          <p:cNvPr id="19" name="Inhaltsplatzhalter 5"/>
          <p:cNvSpPr>
            <a:spLocks noGrp="1"/>
          </p:cNvSpPr>
          <p:nvPr>
            <p:ph sz="half" idx="1"/>
          </p:nvPr>
        </p:nvSpPr>
        <p:spPr>
          <a:xfrm>
            <a:off x="476839" y="5457124"/>
            <a:ext cx="2664370" cy="420216"/>
          </a:xfrm>
        </p:spPr>
        <p:txBody>
          <a:bodyPr/>
          <a:lstStyle/>
          <a:p>
            <a:pPr marL="0" indent="0" algn="ctr">
              <a:buNone/>
            </a:pPr>
            <a:r>
              <a:rPr lang="de-CH" dirty="0" err="1"/>
              <a:t>connecting</a:t>
            </a:r>
            <a:r>
              <a:rPr lang="de-CH" dirty="0"/>
              <a:t> Images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0F76854-6D1D-4FD7-92DF-DB1982CB87C8}"/>
              </a:ext>
            </a:extLst>
          </p:cNvPr>
          <p:cNvGrpSpPr/>
          <p:nvPr/>
        </p:nvGrpSpPr>
        <p:grpSpPr>
          <a:xfrm>
            <a:off x="2349100" y="2458960"/>
            <a:ext cx="1512210" cy="2239615"/>
            <a:chOff x="4330732" y="2420860"/>
            <a:chExt cx="1002048" cy="2239615"/>
          </a:xfrm>
        </p:grpSpPr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6B9A14A1-BF3B-457F-A0A4-CDBE6DF4533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4660475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B6656257-8216-4646-BD6A-8D7584FD96EF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3" y="2420860"/>
              <a:ext cx="1002047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6656257-8216-4646-BD6A-8D7584FD96EF}"/>
              </a:ext>
            </a:extLst>
          </p:cNvPr>
          <p:cNvCxnSpPr>
            <a:cxnSpLocks/>
          </p:cNvCxnSpPr>
          <p:nvPr/>
        </p:nvCxnSpPr>
        <p:spPr>
          <a:xfrm>
            <a:off x="2349099" y="2573260"/>
            <a:ext cx="1512208" cy="2017058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6656257-8216-4646-BD6A-8D7584FD96EF}"/>
              </a:ext>
            </a:extLst>
          </p:cNvPr>
          <p:cNvCxnSpPr>
            <a:cxnSpLocks/>
          </p:cNvCxnSpPr>
          <p:nvPr/>
        </p:nvCxnSpPr>
        <p:spPr>
          <a:xfrm>
            <a:off x="5949601" y="2420860"/>
            <a:ext cx="648088" cy="1080150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6656257-8216-4646-BD6A-8D7584FD96EF}"/>
              </a:ext>
            </a:extLst>
          </p:cNvPr>
          <p:cNvCxnSpPr>
            <a:cxnSpLocks/>
          </p:cNvCxnSpPr>
          <p:nvPr/>
        </p:nvCxnSpPr>
        <p:spPr>
          <a:xfrm flipV="1">
            <a:off x="5949599" y="3581789"/>
            <a:ext cx="648088" cy="1071381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6656257-8216-4646-BD6A-8D7584FD96EF}"/>
              </a:ext>
            </a:extLst>
          </p:cNvPr>
          <p:cNvCxnSpPr>
            <a:cxnSpLocks/>
          </p:cNvCxnSpPr>
          <p:nvPr/>
        </p:nvCxnSpPr>
        <p:spPr>
          <a:xfrm>
            <a:off x="8715949" y="3511520"/>
            <a:ext cx="792110" cy="0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9"/>
          <p:cNvSpPr/>
          <p:nvPr/>
        </p:nvSpPr>
        <p:spPr>
          <a:xfrm>
            <a:off x="6669699" y="2992791"/>
            <a:ext cx="1872260" cy="10842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tx1"/>
                </a:solidFill>
              </a:rPr>
              <a:t>Skeletal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SfM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of</a:t>
            </a:r>
            <a:r>
              <a:rPr lang="de-CH" dirty="0">
                <a:solidFill>
                  <a:schemeClr val="tx1"/>
                </a:solidFill>
              </a:rPr>
              <a:t> Scene</a:t>
            </a:r>
          </a:p>
        </p:txBody>
      </p:sp>
    </p:spTree>
    <p:extLst>
      <p:ext uri="{BB962C8B-B14F-4D97-AF65-F5344CB8AC3E}">
        <p14:creationId xmlns:p14="http://schemas.microsoft.com/office/powerpoint/2010/main" val="16446906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21004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Different datasets:</a:t>
            </a:r>
          </a:p>
          <a:p>
            <a:r>
              <a:rPr lang="en-GB" dirty="0"/>
              <a:t>Roman Forum	~ O(10</a:t>
            </a:r>
            <a:r>
              <a:rPr lang="en-GB" baseline="30000" dirty="0"/>
              <a:t>5</a:t>
            </a:r>
            <a:r>
              <a:rPr lang="en-GB" dirty="0"/>
              <a:t>)</a:t>
            </a:r>
            <a:endParaRPr lang="en-GB" baseline="30000" dirty="0"/>
          </a:p>
          <a:p>
            <a:r>
              <a:rPr lang="en-GB" dirty="0"/>
              <a:t>Berlin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Paris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London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World by Yahoo	~ O(10</a:t>
            </a:r>
            <a:r>
              <a:rPr lang="en-GB" baseline="30000" dirty="0"/>
              <a:t>8</a:t>
            </a:r>
            <a:r>
              <a:rPr lang="en-GB" dirty="0"/>
              <a:t>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14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Evaluation – Setup</a:t>
            </a:r>
          </a:p>
        </p:txBody>
      </p:sp>
    </p:spTree>
    <p:extLst>
      <p:ext uri="{BB962C8B-B14F-4D97-AF65-F5344CB8AC3E}">
        <p14:creationId xmlns:p14="http://schemas.microsoft.com/office/powerpoint/2010/main" val="36094172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E54808F-010A-41F7-9330-EBDC315EE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580" y="3931302"/>
            <a:ext cx="3122902" cy="2318586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21004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Different datasets:</a:t>
            </a:r>
          </a:p>
          <a:p>
            <a:r>
              <a:rPr lang="en-GB" dirty="0"/>
              <a:t>Roman Forum	~ O(10</a:t>
            </a:r>
            <a:r>
              <a:rPr lang="en-GB" baseline="30000" dirty="0"/>
              <a:t>5</a:t>
            </a:r>
            <a:r>
              <a:rPr lang="en-GB" dirty="0"/>
              <a:t>)</a:t>
            </a:r>
            <a:endParaRPr lang="en-GB" baseline="30000" dirty="0"/>
          </a:p>
          <a:p>
            <a:r>
              <a:rPr lang="en-GB" dirty="0"/>
              <a:t>Berlin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Paris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London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World by Yahoo	~ O(10</a:t>
            </a:r>
            <a:r>
              <a:rPr lang="en-GB" baseline="30000" dirty="0"/>
              <a:t>8</a:t>
            </a:r>
            <a:r>
              <a:rPr lang="en-GB" dirty="0"/>
              <a:t>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15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Evaluation – Setup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6291878" y="1592714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Image match algorithm:</a:t>
            </a:r>
          </a:p>
          <a:p>
            <a:r>
              <a:rPr lang="en-GB" dirty="0"/>
              <a:t>&gt;= 30 </a:t>
            </a:r>
            <a:r>
              <a:rPr lang="en-GB" dirty="0" err="1"/>
              <a:t>inliner</a:t>
            </a:r>
            <a:r>
              <a:rPr lang="en-GB" dirty="0"/>
              <a:t> matches</a:t>
            </a:r>
          </a:p>
          <a:p>
            <a:r>
              <a:rPr lang="en-GB" dirty="0"/>
              <a:t>Ignore images if &gt; 70% of </a:t>
            </a:r>
            <a:r>
              <a:rPr lang="en-GB" dirty="0" err="1"/>
              <a:t>inliners</a:t>
            </a:r>
            <a:r>
              <a:rPr lang="en-GB" dirty="0"/>
              <a:t> are along the outer boarder (watermarks)</a:t>
            </a:r>
          </a:p>
          <a:p>
            <a:r>
              <a:rPr lang="en-GB" dirty="0"/>
              <a:t>Positioning camera in existing 3D model requires &gt;= 50 P3P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302202-7866-4CCD-B0EB-18EC002D5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99" t="1698" r="5900" b="2750"/>
          <a:stretch/>
        </p:blipFill>
        <p:spPr>
          <a:xfrm>
            <a:off x="430775" y="1618661"/>
            <a:ext cx="5172244" cy="3826619"/>
          </a:xfrm>
          <a:prstGeom prst="rect">
            <a:avLst/>
          </a:prstGeom>
        </p:spPr>
      </p:pic>
      <p:pic>
        <p:nvPicPr>
          <p:cNvPr id="1026" name="Picture 2" descr="Bildergebnis für 3 point perspective city">
            <a:extLst>
              <a:ext uri="{FF2B5EF4-FFF2-40B4-BE49-F238E27FC236}">
                <a16:creationId xmlns:a16="http://schemas.microsoft.com/office/drawing/2014/main" id="{2B77A24B-CE62-4F3B-9122-8E4FEE1A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943" y="4044870"/>
            <a:ext cx="2927546" cy="209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2739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75252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Results &amp; Comparison:</a:t>
            </a:r>
          </a:p>
          <a:p>
            <a:r>
              <a:rPr lang="en-GB" dirty="0"/>
              <a:t>Roman Forum (</a:t>
            </a:r>
            <a:r>
              <a:rPr lang="en-GB" dirty="0" err="1"/>
              <a:t>MatchMiner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~4.7x faster (PC vs 53-node cluster)</a:t>
            </a:r>
          </a:p>
          <a:p>
            <a:pPr lvl="1"/>
            <a:r>
              <a:rPr lang="en-GB" dirty="0"/>
              <a:t>More images (~ +11.7%)</a:t>
            </a:r>
          </a:p>
          <a:p>
            <a:pPr lvl="1"/>
            <a:r>
              <a:rPr lang="en-GB" dirty="0"/>
              <a:t>~1.5x better connectivity</a:t>
            </a:r>
          </a:p>
          <a:p>
            <a:r>
              <a:rPr lang="en-GB" dirty="0"/>
              <a:t>Berlin (Frahm et al.)</a:t>
            </a:r>
          </a:p>
          <a:p>
            <a:pPr lvl="1"/>
            <a:r>
              <a:rPr lang="en-GB" dirty="0"/>
              <a:t>~14x faster</a:t>
            </a:r>
          </a:p>
          <a:p>
            <a:pPr lvl="1"/>
            <a:r>
              <a:rPr lang="en-GB" dirty="0"/>
              <a:t>~2x more registered photos</a:t>
            </a:r>
          </a:p>
          <a:p>
            <a:r>
              <a:rPr lang="en-GB" dirty="0"/>
              <a:t>Berlin/London/Paris:</a:t>
            </a:r>
          </a:p>
          <a:p>
            <a:pPr lvl="1"/>
            <a:r>
              <a:rPr lang="en-GB" dirty="0"/>
              <a:t>Registration rate of ~25%</a:t>
            </a:r>
          </a:p>
          <a:p>
            <a:pPr lvl="1"/>
            <a:r>
              <a:rPr lang="en-GB" dirty="0"/>
              <a:t>Computation rates scale linearly</a:t>
            </a:r>
          </a:p>
          <a:p>
            <a:pPr lvl="1"/>
            <a:r>
              <a:rPr lang="en-GB" dirty="0"/>
              <a:t>State-of-the-art model completeness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16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Benchmark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Improvements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7029749" y="1592714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Improvements:</a:t>
            </a:r>
          </a:p>
          <a:p>
            <a:r>
              <a:rPr lang="en-GB" dirty="0"/>
              <a:t>7 high-performance HDDs</a:t>
            </a:r>
          </a:p>
          <a:p>
            <a:r>
              <a:rPr lang="en-GB" dirty="0"/>
              <a:t>Render down to 640x480 pixels</a:t>
            </a:r>
          </a:p>
          <a:p>
            <a:r>
              <a:rPr lang="en-GB" dirty="0"/>
              <a:t>Use &gt;5x memory</a:t>
            </a:r>
          </a:p>
          <a:p>
            <a:r>
              <a:rPr lang="en-GB" dirty="0"/>
              <a:t>More powerful GPUs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4F80CBEF-1540-4D8E-9354-284D1F7EC800}"/>
              </a:ext>
            </a:extLst>
          </p:cNvPr>
          <p:cNvSpPr/>
          <p:nvPr/>
        </p:nvSpPr>
        <p:spPr>
          <a:xfrm>
            <a:off x="5589549" y="3608926"/>
            <a:ext cx="1008140" cy="7201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269B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BC7036F-055C-48B4-9432-E723CB3FD10D}"/>
              </a:ext>
            </a:extLst>
          </p:cNvPr>
          <p:cNvSpPr txBox="1"/>
          <p:nvPr/>
        </p:nvSpPr>
        <p:spPr>
          <a:xfrm>
            <a:off x="4292972" y="4329026"/>
            <a:ext cx="359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1269B0"/>
                </a:solidFill>
              </a:rPr>
              <a:t>Bottleneck: </a:t>
            </a:r>
            <a:r>
              <a:rPr lang="en-GB" b="1" dirty="0" err="1">
                <a:solidFill>
                  <a:srgbClr val="1269B0"/>
                </a:solidFill>
              </a:rPr>
              <a:t>Harddrive</a:t>
            </a:r>
            <a:r>
              <a:rPr lang="en-GB" b="1" dirty="0">
                <a:solidFill>
                  <a:srgbClr val="1269B0"/>
                </a:solidFill>
              </a:rPr>
              <a:t> too slow</a:t>
            </a:r>
          </a:p>
        </p:txBody>
      </p:sp>
    </p:spTree>
    <p:extLst>
      <p:ext uri="{BB962C8B-B14F-4D97-AF65-F5344CB8AC3E}">
        <p14:creationId xmlns:p14="http://schemas.microsoft.com/office/powerpoint/2010/main" val="1831079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1" grpId="0"/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17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World Results</a:t>
            </a:r>
          </a:p>
        </p:txBody>
      </p:sp>
      <p:pic>
        <p:nvPicPr>
          <p:cNvPr id="9" name="bRYqyoqUJuM (1)">
            <a:hlinkClick r:id="" action="ppaction://media"/>
            <a:extLst>
              <a:ext uri="{FF2B5EF4-FFF2-40B4-BE49-F238E27FC236}">
                <a16:creationId xmlns:a16="http://schemas.microsoft.com/office/drawing/2014/main" id="{6C151140-71C3-4342-9643-1258CCB11C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2400" y="1269269"/>
            <a:ext cx="6624025" cy="4968019"/>
          </a:xfrm>
        </p:spPr>
      </p:pic>
    </p:spTree>
    <p:extLst>
      <p:ext uri="{BB962C8B-B14F-4D97-AF65-F5344CB8AC3E}">
        <p14:creationId xmlns:p14="http://schemas.microsoft.com/office/powerpoint/2010/main" val="3628510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8" y="1592714"/>
            <a:ext cx="5770563" cy="421004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Achievements:</a:t>
            </a:r>
          </a:p>
          <a:p>
            <a:r>
              <a:rPr lang="en-GB" dirty="0"/>
              <a:t>State of the art model-completeness</a:t>
            </a:r>
          </a:p>
          <a:p>
            <a:r>
              <a:rPr lang="en-US" dirty="0"/>
              <a:t>First to handling unordered world-scale datasets</a:t>
            </a:r>
          </a:p>
          <a:p>
            <a:r>
              <a:rPr lang="en-US" dirty="0"/>
              <a:t>~100 Mio images processed to 3D models within 6 days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While at the same time being</a:t>
            </a:r>
          </a:p>
          <a:p>
            <a:r>
              <a:rPr lang="en-US" dirty="0"/>
              <a:t>Modular</a:t>
            </a:r>
          </a:p>
          <a:p>
            <a:r>
              <a:rPr lang="en-US" dirty="0"/>
              <a:t>Online (streaming, on the fly)</a:t>
            </a:r>
          </a:p>
          <a:p>
            <a:r>
              <a:rPr lang="en-US" dirty="0"/>
              <a:t>Scalable (linear processing time)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18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6291958" y="1593918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Future research:</a:t>
            </a:r>
          </a:p>
          <a:p>
            <a:r>
              <a:rPr lang="en-GB" dirty="0"/>
              <a:t>Streaming</a:t>
            </a:r>
          </a:p>
          <a:p>
            <a:pPr lvl="1"/>
            <a:r>
              <a:rPr lang="en-GB" dirty="0"/>
              <a:t>Associating data (on the fly) is more difficult</a:t>
            </a:r>
          </a:p>
          <a:p>
            <a:r>
              <a:rPr lang="en-GB" dirty="0"/>
              <a:t>Higher model completeness</a:t>
            </a:r>
          </a:p>
          <a:p>
            <a:pPr lvl="1"/>
            <a:r>
              <a:rPr lang="en-GB" dirty="0"/>
              <a:t>New data association concepts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Critics:</a:t>
            </a:r>
          </a:p>
          <a:p>
            <a:r>
              <a:rPr lang="en-GB" dirty="0"/>
              <a:t>Not reconstructing the world</a:t>
            </a:r>
          </a:p>
          <a:p>
            <a:r>
              <a:rPr lang="en-GB" dirty="0"/>
              <a:t>Ignoring unmatched images after a defined period</a:t>
            </a:r>
          </a:p>
          <a:p>
            <a:r>
              <a:rPr lang="en-GB" dirty="0"/>
              <a:t>Only matched ~1.5% of all images</a:t>
            </a:r>
          </a:p>
        </p:txBody>
      </p:sp>
    </p:spTree>
    <p:extLst>
      <p:ext uri="{BB962C8B-B14F-4D97-AF65-F5344CB8AC3E}">
        <p14:creationId xmlns:p14="http://schemas.microsoft.com/office/powerpoint/2010/main" val="40716981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CCF4F6A-4C72-463A-8F35-C52A9A499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19" y="675885"/>
            <a:ext cx="6120850" cy="6120850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D3C117-A580-402E-AD3F-5E30B08F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4E903-FB10-4C2E-B330-D1C8B676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5E390E-5DDA-4CBB-B0A1-BAA19589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7438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42416" y="1406240"/>
            <a:ext cx="6227283" cy="4210046"/>
          </a:xfrm>
        </p:spPr>
        <p:txBody>
          <a:bodyPr/>
          <a:lstStyle/>
          <a:p>
            <a:r>
              <a:rPr lang="en-GB" dirty="0"/>
              <a:t>Major Goal over Decades</a:t>
            </a:r>
          </a:p>
          <a:p>
            <a:r>
              <a:rPr lang="en-GB" dirty="0"/>
              <a:t>Tremendous Amount of Image Data</a:t>
            </a:r>
          </a:p>
          <a:p>
            <a:r>
              <a:rPr lang="en-GB" dirty="0"/>
              <a:t>Fast Increasing</a:t>
            </a:r>
          </a:p>
          <a:p>
            <a:r>
              <a:rPr lang="en-GB" dirty="0"/>
              <a:t>Many Applications</a:t>
            </a:r>
          </a:p>
          <a:p>
            <a:pPr lvl="1"/>
            <a:r>
              <a:rPr lang="en-GB" dirty="0"/>
              <a:t>Virtual Reality</a:t>
            </a:r>
          </a:p>
          <a:p>
            <a:pPr lvl="1"/>
            <a:r>
              <a:rPr lang="en-GB" dirty="0"/>
              <a:t>Image Based Localization</a:t>
            </a:r>
          </a:p>
          <a:p>
            <a:pPr lvl="1"/>
            <a:r>
              <a:rPr lang="en-GB" dirty="0"/>
              <a:t>Autonomous Navigation</a:t>
            </a:r>
          </a:p>
          <a:p>
            <a:pPr lvl="1"/>
            <a:r>
              <a:rPr lang="en-GB" dirty="0"/>
              <a:t>Etc.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74AA8-20D7-4008-B030-5544C53C1C3A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490108"/>
          </a:xfrm>
        </p:spPr>
        <p:txBody>
          <a:bodyPr/>
          <a:lstStyle/>
          <a:p>
            <a:r>
              <a:rPr lang="en-GB" dirty="0"/>
              <a:t>Why</a:t>
            </a:r>
            <a:r>
              <a:rPr lang="de-CH" dirty="0"/>
              <a:t> </a:t>
            </a:r>
            <a:r>
              <a:rPr lang="en-GB" dirty="0"/>
              <a:t>is it important?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78B983-D186-4543-A21D-EF5612D3197B}"/>
              </a:ext>
            </a:extLst>
          </p:cNvPr>
          <p:cNvSpPr txBox="1"/>
          <p:nvPr/>
        </p:nvSpPr>
        <p:spPr>
          <a:xfrm>
            <a:off x="320895" y="6169282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CH" sz="1200" dirty="0"/>
          </a:p>
          <a:p>
            <a:endParaRPr lang="de-CH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34AF00D-BBD9-4A3A-82A4-CF5979FD6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610" y="3957969"/>
            <a:ext cx="4631883" cy="209563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44DDDDE-F2A5-4FE7-AAA3-692B6F0C6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44"/>
          <a:stretch/>
        </p:blipFill>
        <p:spPr>
          <a:xfrm>
            <a:off x="7557039" y="659417"/>
            <a:ext cx="4187783" cy="276958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3D2F3E6-65E5-41EE-AD92-7D8AA72EF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379" y="3584348"/>
            <a:ext cx="2634443" cy="28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606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6FD694C-EFAA-42E7-8B87-EA0AA6855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84730"/>
            <a:ext cx="11537950" cy="4210046"/>
          </a:xfrm>
        </p:spPr>
        <p:txBody>
          <a:bodyPr/>
          <a:lstStyle/>
          <a:p>
            <a:r>
              <a:rPr lang="en-US" sz="1400" dirty="0" err="1"/>
              <a:t>Heinly</a:t>
            </a:r>
            <a:r>
              <a:rPr lang="en-US" sz="1400" dirty="0"/>
              <a:t>, J., Schonberger, J.L., Dunn, E., Frahm, J.M., and </a:t>
            </a:r>
            <a:r>
              <a:rPr lang="en-US" sz="1400" dirty="0" err="1"/>
              <a:t>Ieee</a:t>
            </a:r>
            <a:r>
              <a:rPr lang="en-US" sz="1400" dirty="0"/>
              <a:t>: ‘Reconstructing the World* in Six Days *(As Captured by the Yahoo 100 Million Image Dataset)’, in Editor (Ed.)^(Eds.): ‘Book Reconstructing the World* in Six Days *(As Captured by the Yahoo 100 Million Image Dataset)’ (</a:t>
            </a:r>
            <a:r>
              <a:rPr lang="en-US" sz="1400" dirty="0" err="1"/>
              <a:t>Ieee</a:t>
            </a:r>
            <a:r>
              <a:rPr lang="en-US" sz="1400" dirty="0"/>
              <a:t>, 2015, </a:t>
            </a:r>
            <a:r>
              <a:rPr lang="en-US" sz="1400" dirty="0" err="1"/>
              <a:t>edn</a:t>
            </a:r>
            <a:r>
              <a:rPr lang="en-US" sz="1400" dirty="0"/>
              <a:t>.), pp. 3287-3295</a:t>
            </a:r>
            <a:endParaRPr lang="en-GB" sz="1400" dirty="0">
              <a:hlinkClick r:id="rId2"/>
            </a:endParaRPr>
          </a:p>
          <a:p>
            <a:r>
              <a:rPr lang="en-GB" sz="1400" dirty="0">
                <a:hlinkClick r:id="rId2"/>
              </a:rPr>
              <a:t>http://nerei.org/wp-content/uploads/2016/07/Nerei-Virtual-reality-Environments-612x278.jpg</a:t>
            </a:r>
            <a:r>
              <a:rPr lang="en-GB" sz="1400" dirty="0"/>
              <a:t> (13.08.2018)</a:t>
            </a:r>
          </a:p>
          <a:p>
            <a:r>
              <a:rPr lang="en-GB" sz="1400" dirty="0">
                <a:hlinkClick r:id="rId3"/>
              </a:rPr>
              <a:t>https://cdn.instructables.com/FMK/1ZLS/J283520X/FMK1ZLSJ283520X.MEDIUM.jpg</a:t>
            </a:r>
            <a:r>
              <a:rPr lang="en-GB" sz="1400" dirty="0"/>
              <a:t> (13.08.2018)</a:t>
            </a:r>
          </a:p>
          <a:p>
            <a:r>
              <a:rPr lang="en-GB" sz="1400" dirty="0">
                <a:hlinkClick r:id="rId4"/>
              </a:rPr>
              <a:t>https://www.frsco.com/completeness/</a:t>
            </a:r>
            <a:r>
              <a:rPr lang="en-GB" sz="1400" dirty="0"/>
              <a:t> (15.03.2018)</a:t>
            </a:r>
          </a:p>
          <a:p>
            <a:r>
              <a:rPr lang="en-GB" sz="1400" dirty="0">
                <a:hlinkClick r:id="rId5"/>
              </a:rPr>
              <a:t>https://sites.google.com/site/yorkyuhuang/_/rsrc/1455602233247/home/research/computer-vision-augmented-reality/image-based-relocalization-in-slam/image_camerapose.jpg</a:t>
            </a:r>
            <a:r>
              <a:rPr lang="en-GB" sz="1400" dirty="0"/>
              <a:t> (13.08.2018)</a:t>
            </a:r>
          </a:p>
          <a:p>
            <a:r>
              <a:rPr lang="en-GB" sz="1400" dirty="0">
                <a:hlinkClick r:id="rId6"/>
              </a:rPr>
              <a:t>http://www.cartoonresource.com/archive/education-teachers/teaching/computer-is-smoking.aspx</a:t>
            </a:r>
            <a:r>
              <a:rPr lang="en-GB" sz="1400" dirty="0"/>
              <a:t> (13.08.2018)</a:t>
            </a:r>
          </a:p>
          <a:p>
            <a:r>
              <a:rPr lang="en-GB" sz="1400" dirty="0"/>
              <a:t>Frahm, J.M., </a:t>
            </a:r>
            <a:r>
              <a:rPr lang="en-GB" sz="1400" dirty="0" err="1"/>
              <a:t>Fite-Georgel</a:t>
            </a:r>
            <a:r>
              <a:rPr lang="en-GB" sz="1400" dirty="0"/>
              <a:t>, P., Gallup, D., Johnson, T., </a:t>
            </a:r>
            <a:r>
              <a:rPr lang="en-GB" sz="1400" dirty="0" err="1"/>
              <a:t>Raguram</a:t>
            </a:r>
            <a:r>
              <a:rPr lang="en-GB" sz="1400" dirty="0"/>
              <a:t>, R., Wu, C.C., Jen, Y.H., Dunn, E., </a:t>
            </a:r>
            <a:r>
              <a:rPr lang="en-GB" sz="1400" dirty="0" err="1"/>
              <a:t>Clipp</a:t>
            </a:r>
            <a:r>
              <a:rPr lang="en-GB" sz="1400" dirty="0"/>
              <a:t>, B., </a:t>
            </a:r>
            <a:r>
              <a:rPr lang="en-GB" sz="1400" dirty="0" err="1"/>
              <a:t>Lazebnik</a:t>
            </a:r>
            <a:r>
              <a:rPr lang="en-GB" sz="1400" dirty="0"/>
              <a:t>, S., and </a:t>
            </a:r>
            <a:r>
              <a:rPr lang="en-GB" sz="1400" dirty="0" err="1"/>
              <a:t>Pollefeys</a:t>
            </a:r>
            <a:r>
              <a:rPr lang="en-GB" sz="1400" dirty="0"/>
              <a:t>, M.: ‘Building Rome on a Cloudless Day’, Computer Vision-</a:t>
            </a:r>
            <a:r>
              <a:rPr lang="en-GB" sz="1400" dirty="0" err="1"/>
              <a:t>Eccv</a:t>
            </a:r>
            <a:r>
              <a:rPr lang="en-GB" sz="1400" dirty="0"/>
              <a:t> 2010, Pt Iv, 2010, 6314, pp. 368-381</a:t>
            </a:r>
          </a:p>
          <a:p>
            <a:r>
              <a:rPr lang="en-GB" sz="1400" dirty="0"/>
              <a:t>Agarwal, S., Furukawa, Y., Snavely, N., Simon, I., </a:t>
            </a:r>
            <a:r>
              <a:rPr lang="en-GB" sz="1400" dirty="0" err="1"/>
              <a:t>Curless</a:t>
            </a:r>
            <a:r>
              <a:rPr lang="en-GB" sz="1400" dirty="0"/>
              <a:t>, B., Seitz, S.M., and </a:t>
            </a:r>
            <a:r>
              <a:rPr lang="en-GB" sz="1400" dirty="0" err="1"/>
              <a:t>Szeliski</a:t>
            </a:r>
            <a:r>
              <a:rPr lang="en-GB" sz="1400" dirty="0"/>
              <a:t>, R.: ‘Building Rome in a Day’, </a:t>
            </a:r>
            <a:r>
              <a:rPr lang="en-GB" sz="1400" dirty="0" err="1"/>
              <a:t>Commun</a:t>
            </a:r>
            <a:r>
              <a:rPr lang="en-GB" sz="1400" dirty="0"/>
              <a:t>. ACM, 2011, 54, (10), pp. 105-112</a:t>
            </a:r>
          </a:p>
          <a:p>
            <a:r>
              <a:rPr lang="en-US" sz="1400" dirty="0" err="1"/>
              <a:t>Nister</a:t>
            </a:r>
            <a:r>
              <a:rPr lang="en-US" sz="1400" dirty="0"/>
              <a:t>, D., and </a:t>
            </a:r>
            <a:r>
              <a:rPr lang="en-US" sz="1400" dirty="0" err="1"/>
              <a:t>Stewenius</a:t>
            </a:r>
            <a:r>
              <a:rPr lang="en-US" sz="1400" dirty="0"/>
              <a:t>, H.: ‘Scalable Recognition with a Vocabulary Tree’, in Editor (Ed.)^(Eds.): ‘Book Scalable Recognition with a Vocabulary Tree’ (2006, </a:t>
            </a:r>
            <a:r>
              <a:rPr lang="en-US" sz="1400" dirty="0" err="1"/>
              <a:t>edn</a:t>
            </a:r>
            <a:r>
              <a:rPr lang="en-US" sz="1400" dirty="0"/>
              <a:t>.), pp. 2161-2168</a:t>
            </a:r>
          </a:p>
          <a:p>
            <a:r>
              <a:rPr lang="en-US" sz="1400" dirty="0" err="1"/>
              <a:t>Klingner</a:t>
            </a:r>
            <a:r>
              <a:rPr lang="en-US" sz="1400" dirty="0"/>
              <a:t>, B., Martin, D., </a:t>
            </a:r>
            <a:r>
              <a:rPr lang="en-US" sz="1400" dirty="0" err="1"/>
              <a:t>Roseborough</a:t>
            </a:r>
            <a:r>
              <a:rPr lang="en-US" sz="1400" dirty="0"/>
              <a:t>, J., and </a:t>
            </a:r>
            <a:r>
              <a:rPr lang="en-US" sz="1400" dirty="0" err="1"/>
              <a:t>Ieee</a:t>
            </a:r>
            <a:r>
              <a:rPr lang="en-US" sz="1400" dirty="0"/>
              <a:t>: ‘Street View Motion-from-Structure-from-Motion’, in Editor (Ed.)^(Eds.): ‘Book Street View Motion-from-Structure-from-Motion’ (</a:t>
            </a:r>
            <a:r>
              <a:rPr lang="en-US" sz="1400" dirty="0" err="1"/>
              <a:t>Ieee</a:t>
            </a:r>
            <a:r>
              <a:rPr lang="en-US" sz="1400" dirty="0"/>
              <a:t>, 2013, </a:t>
            </a:r>
            <a:r>
              <a:rPr lang="en-US" sz="1400" dirty="0" err="1"/>
              <a:t>edn</a:t>
            </a:r>
            <a:r>
              <a:rPr lang="en-US" sz="1400" dirty="0"/>
              <a:t>.), pp. 953-960</a:t>
            </a:r>
          </a:p>
          <a:p>
            <a:r>
              <a:rPr lang="en-US" sz="1400" dirty="0" err="1"/>
              <a:t>Havlena</a:t>
            </a:r>
            <a:r>
              <a:rPr lang="en-US" sz="1400" dirty="0"/>
              <a:t>, M., and Schindler, K.: ‘</a:t>
            </a:r>
            <a:r>
              <a:rPr lang="en-US" sz="1400" dirty="0" err="1"/>
              <a:t>VocMatch</a:t>
            </a:r>
            <a:r>
              <a:rPr lang="en-US" sz="1400" dirty="0"/>
              <a:t>: Efficient Multiview Correspondence for Structure from Motion’, Computer Vision - </a:t>
            </a:r>
            <a:r>
              <a:rPr lang="en-US" sz="1400" dirty="0" err="1"/>
              <a:t>Eccv</a:t>
            </a:r>
            <a:r>
              <a:rPr lang="en-US" sz="1400" dirty="0"/>
              <a:t> 2014, Pt Iii, 2014, 8691, pp. 46-60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GB" sz="16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960342-861F-4825-ADF1-A9A25E33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350AFF-00C2-4605-A4E3-218A2975A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0CB572-C561-48A7-913F-96B0A0EC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20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2A1E28-F117-41F5-8C7D-69F187D8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46229986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11537950" cy="4752524"/>
          </a:xfrm>
        </p:spPr>
        <p:txBody>
          <a:bodyPr/>
          <a:lstStyle/>
          <a:p>
            <a:r>
              <a:rPr lang="en-GB" dirty="0"/>
              <a:t>Split the world in many coherent areas/datasets (e.g. cities)</a:t>
            </a:r>
          </a:p>
          <a:p>
            <a:pPr lvl="1"/>
            <a:r>
              <a:rPr lang="en-GB" dirty="0"/>
              <a:t>Depending on image density</a:t>
            </a:r>
          </a:p>
          <a:p>
            <a:pPr lvl="1"/>
            <a:r>
              <a:rPr lang="en-GB" dirty="0"/>
              <a:t>Geolocation</a:t>
            </a:r>
          </a:p>
          <a:p>
            <a:r>
              <a:rPr lang="en-GB" dirty="0"/>
              <a:t>Process datasets separately</a:t>
            </a:r>
          </a:p>
          <a:p>
            <a:pPr lvl="1"/>
            <a:r>
              <a:rPr lang="en-GB" dirty="0"/>
              <a:t>Neighbouring areas</a:t>
            </a:r>
          </a:p>
          <a:p>
            <a:r>
              <a:rPr lang="en-GB" dirty="0"/>
              <a:t>Don’t “forget” images by running out of memory</a:t>
            </a:r>
          </a:p>
          <a:p>
            <a:pPr lvl="1"/>
            <a:r>
              <a:rPr lang="en-GB" dirty="0"/>
              <a:t>Macro-scale: sorted</a:t>
            </a:r>
          </a:p>
          <a:p>
            <a:pPr lvl="1"/>
            <a:r>
              <a:rPr lang="en-GB" dirty="0"/>
              <a:t>Micro-scale: unsorted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21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Ideas to Reconstruct the World</a:t>
            </a:r>
          </a:p>
        </p:txBody>
      </p:sp>
    </p:spTree>
    <p:extLst>
      <p:ext uri="{BB962C8B-B14F-4D97-AF65-F5344CB8AC3E}">
        <p14:creationId xmlns:p14="http://schemas.microsoft.com/office/powerpoint/2010/main" val="32455499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024064"/>
            <a:ext cx="11530012" cy="4213225"/>
          </a:xfrm>
        </p:spPr>
        <p:txBody>
          <a:bodyPr/>
          <a:lstStyle/>
          <a:p>
            <a:r>
              <a:rPr lang="en-US" dirty="0" err="1"/>
              <a:t>Tritratrallala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22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Questions</a:t>
            </a:r>
          </a:p>
        </p:txBody>
      </p:sp>
    </p:spTree>
    <p:extLst>
      <p:ext uri="{BB962C8B-B14F-4D97-AF65-F5344CB8AC3E}">
        <p14:creationId xmlns:p14="http://schemas.microsoft.com/office/powerpoint/2010/main" val="374817890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024064"/>
            <a:ext cx="11530012" cy="4213225"/>
          </a:xfrm>
        </p:spPr>
        <p:txBody>
          <a:bodyPr/>
          <a:lstStyle/>
          <a:p>
            <a:r>
              <a:rPr lang="en-US" dirty="0"/>
              <a:t>Vocabulary tree is a compact way to do image retrieval. Vocabulary tree is something which is made by clustering visual words into clusters.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23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Vocabulary tree</a:t>
            </a:r>
          </a:p>
        </p:txBody>
      </p:sp>
      <p:pic>
        <p:nvPicPr>
          <p:cNvPr id="1026" name="Picture 2" descr="Showing BOF representation">
            <a:extLst>
              <a:ext uri="{FF2B5EF4-FFF2-40B4-BE49-F238E27FC236}">
                <a16:creationId xmlns:a16="http://schemas.microsoft.com/office/drawing/2014/main" id="{1FBEC82C-B1CE-4743-A0BE-3222FF2AF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355" y="2780910"/>
            <a:ext cx="5126115" cy="36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20362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024064"/>
            <a:ext cx="11530012" cy="4213225"/>
          </a:xfrm>
        </p:spPr>
        <p:txBody>
          <a:bodyPr/>
          <a:lstStyle/>
          <a:p>
            <a:r>
              <a:rPr lang="en-US" dirty="0"/>
              <a:t>Texture is characterized by the repetition of basic elements or </a:t>
            </a:r>
            <a:r>
              <a:rPr lang="en-US" dirty="0" err="1"/>
              <a:t>textons</a:t>
            </a:r>
            <a:endParaRPr lang="en-US" dirty="0"/>
          </a:p>
          <a:p>
            <a:r>
              <a:rPr lang="en-US" dirty="0">
                <a:hlinkClick r:id="rId3"/>
              </a:rPr>
              <a:t>http://www.di.ens.fr/willow/events/cvml2011/materials/CVML2011_Cordelia_bof.pdf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24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5955448-54E0-406D-821A-4737F0A342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00" t="18500" r="18499" b="11150"/>
          <a:stretch/>
        </p:blipFill>
        <p:spPr>
          <a:xfrm>
            <a:off x="6313248" y="2768634"/>
            <a:ext cx="4851688" cy="35721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4BB0C00-E9A4-437B-AE1F-1F81F098DD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99" t="11157" r="17800" b="56320"/>
          <a:stretch/>
        </p:blipFill>
        <p:spPr>
          <a:xfrm>
            <a:off x="1022302" y="3820592"/>
            <a:ext cx="4587574" cy="151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6934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75252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Results &amp; Comparison:</a:t>
            </a:r>
          </a:p>
          <a:p>
            <a:pPr lvl="1"/>
            <a:r>
              <a:rPr lang="en-GB" dirty="0"/>
              <a:t>I/O Bottleneck: </a:t>
            </a:r>
            <a:r>
              <a:rPr lang="en-GB" dirty="0" err="1"/>
              <a:t>Harddrive</a:t>
            </a:r>
            <a:r>
              <a:rPr lang="en-GB" dirty="0"/>
              <a:t> too slow</a:t>
            </a:r>
          </a:p>
          <a:p>
            <a:r>
              <a:rPr lang="en-GB" dirty="0"/>
              <a:t>Roman Forum (</a:t>
            </a:r>
            <a:r>
              <a:rPr lang="en-GB" dirty="0" err="1"/>
              <a:t>MatchMiner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~4.7x faster (PC vs 53-node cluster)</a:t>
            </a:r>
          </a:p>
          <a:p>
            <a:pPr lvl="1"/>
            <a:r>
              <a:rPr lang="en-GB" dirty="0"/>
              <a:t>More images (~ +11.7%)</a:t>
            </a:r>
          </a:p>
          <a:p>
            <a:pPr lvl="1"/>
            <a:r>
              <a:rPr lang="en-GB" dirty="0"/>
              <a:t>~1.5x better connectivity</a:t>
            </a:r>
          </a:p>
          <a:p>
            <a:r>
              <a:rPr lang="en-GB" dirty="0"/>
              <a:t>Berlin (</a:t>
            </a:r>
            <a:r>
              <a:rPr lang="en-GB" dirty="0" err="1"/>
              <a:t>Frahm</a:t>
            </a:r>
            <a:r>
              <a:rPr lang="en-GB" dirty="0"/>
              <a:t> et al.)</a:t>
            </a:r>
          </a:p>
          <a:p>
            <a:pPr lvl="1"/>
            <a:r>
              <a:rPr lang="en-GB" dirty="0"/>
              <a:t>~2x more registered photos</a:t>
            </a:r>
          </a:p>
          <a:p>
            <a:pPr lvl="1"/>
            <a:r>
              <a:rPr lang="en-GB" dirty="0"/>
              <a:t>~14x faster</a:t>
            </a:r>
          </a:p>
          <a:p>
            <a:r>
              <a:rPr lang="en-GB" dirty="0"/>
              <a:t>Berlin/London/Paris:</a:t>
            </a:r>
          </a:p>
          <a:p>
            <a:pPr lvl="1"/>
            <a:r>
              <a:rPr lang="en-GB" dirty="0"/>
              <a:t>Registration rate of ~25%</a:t>
            </a:r>
          </a:p>
          <a:p>
            <a:pPr lvl="1"/>
            <a:r>
              <a:rPr lang="en-GB" dirty="0"/>
              <a:t>Computation rates scale linearly</a:t>
            </a:r>
          </a:p>
          <a:p>
            <a:pPr lvl="1"/>
            <a:r>
              <a:rPr lang="en-GB" dirty="0"/>
              <a:t>State-of-the-art model completeness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25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Benchmark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Improvements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7029749" y="1592714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Improvements:</a:t>
            </a:r>
          </a:p>
          <a:p>
            <a:r>
              <a:rPr lang="en-GB" dirty="0"/>
              <a:t>7 high-performance HDDs</a:t>
            </a:r>
          </a:p>
          <a:p>
            <a:r>
              <a:rPr lang="en-GB" dirty="0"/>
              <a:t>Render down to 640x480 pixels</a:t>
            </a:r>
          </a:p>
          <a:p>
            <a:r>
              <a:rPr lang="en-GB" dirty="0"/>
              <a:t>Use &gt;5x memory</a:t>
            </a:r>
          </a:p>
          <a:p>
            <a:r>
              <a:rPr lang="en-GB" dirty="0"/>
              <a:t>More powerful GPUs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4F80CBEF-1540-4D8E-9354-284D1F7EC800}"/>
              </a:ext>
            </a:extLst>
          </p:cNvPr>
          <p:cNvSpPr/>
          <p:nvPr/>
        </p:nvSpPr>
        <p:spPr>
          <a:xfrm>
            <a:off x="5589549" y="3608926"/>
            <a:ext cx="1008140" cy="7201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82173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8" y="1592714"/>
            <a:ext cx="5770563" cy="4210046"/>
          </a:xfrm>
        </p:spPr>
        <p:txBody>
          <a:bodyPr/>
          <a:lstStyle/>
          <a:p>
            <a:r>
              <a:rPr lang="en-GB" dirty="0"/>
              <a:t>Different datasets:</a:t>
            </a:r>
          </a:p>
          <a:p>
            <a:pPr lvl="1"/>
            <a:r>
              <a:rPr lang="en-GB" dirty="0"/>
              <a:t>Roman Forum</a:t>
            </a:r>
          </a:p>
          <a:p>
            <a:pPr lvl="1"/>
            <a:r>
              <a:rPr lang="en-GB" dirty="0"/>
              <a:t>Berlin</a:t>
            </a:r>
          </a:p>
          <a:p>
            <a:pPr lvl="1"/>
            <a:r>
              <a:rPr lang="en-GB" dirty="0"/>
              <a:t>Paris</a:t>
            </a:r>
          </a:p>
          <a:p>
            <a:pPr lvl="1"/>
            <a:r>
              <a:rPr lang="en-GB" dirty="0"/>
              <a:t>London</a:t>
            </a:r>
          </a:p>
          <a:p>
            <a:pPr lvl="1"/>
            <a:r>
              <a:rPr lang="en-GB" dirty="0"/>
              <a:t>World by Yahoo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26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6ABA13A-21BB-4C1E-80D4-DB592043A59B}"/>
              </a:ext>
            </a:extLst>
          </p:cNvPr>
          <p:cNvSpPr txBox="1"/>
          <p:nvPr/>
        </p:nvSpPr>
        <p:spPr>
          <a:xfrm>
            <a:off x="6430667" y="4456256"/>
            <a:ext cx="5492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i="1" dirty="0"/>
              <a:t>Training Workflow and Diagramm </a:t>
            </a:r>
            <a:r>
              <a:rPr lang="de-CH" sz="1600" i="1" dirty="0" err="1"/>
              <a:t>of</a:t>
            </a:r>
            <a:r>
              <a:rPr lang="de-CH" sz="1600" i="1" dirty="0"/>
              <a:t> A3C high-level </a:t>
            </a:r>
            <a:r>
              <a:rPr lang="de-CH" sz="1600" i="1" dirty="0" err="1"/>
              <a:t>achitecture</a:t>
            </a:r>
            <a:r>
              <a:rPr lang="de-CH" sz="1600" i="1" dirty="0"/>
              <a:t> </a:t>
            </a:r>
            <a:r>
              <a:rPr lang="de-CH" sz="1600" i="1" dirty="0">
                <a:sym typeface="Wingdings" panose="05000000000000000000" pitchFamily="2" charset="2"/>
              </a:rPr>
              <a:t> </a:t>
            </a:r>
            <a:r>
              <a:rPr lang="de-CH" sz="1600" i="1" dirty="0" err="1"/>
              <a:t>Asynchronous</a:t>
            </a:r>
            <a:r>
              <a:rPr lang="de-CH" sz="1600" i="1" dirty="0"/>
              <a:t> Advantage Actor-</a:t>
            </a:r>
            <a:r>
              <a:rPr lang="de-CH" sz="1600" i="1" dirty="0" err="1"/>
              <a:t>Critic</a:t>
            </a:r>
            <a:endParaRPr lang="en-GB" sz="1600" i="1" dirty="0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6291878" y="1323977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Split into 2 sections:</a:t>
            </a:r>
          </a:p>
          <a:p>
            <a:r>
              <a:rPr lang="en-GB" dirty="0"/>
              <a:t>First one: Same PC as </a:t>
            </a:r>
            <a:r>
              <a:rPr lang="en-GB" dirty="0" err="1"/>
              <a:t>Frahm</a:t>
            </a:r>
            <a:r>
              <a:rPr lang="en-GB" dirty="0"/>
              <a:t> et al. [9] to check performance with the same small scale datasets</a:t>
            </a:r>
          </a:p>
          <a:p>
            <a:r>
              <a:rPr lang="en-GB" dirty="0"/>
              <a:t>Second: Better PC: World</a:t>
            </a:r>
          </a:p>
        </p:txBody>
      </p:sp>
      <p:pic>
        <p:nvPicPr>
          <p:cNvPr id="2050" name="Picture 2" descr="Bildergebnis für geometric verification structures from motion">
            <a:extLst>
              <a:ext uri="{FF2B5EF4-FFF2-40B4-BE49-F238E27FC236}">
                <a16:creationId xmlns:a16="http://schemas.microsoft.com/office/drawing/2014/main" id="{B15CB3EF-741A-4F70-907D-B442A4F4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971550"/>
            <a:ext cx="6619875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87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DF7179D-DEC9-4BE6-BDAE-2AD718C24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Robustness</a:t>
            </a:r>
          </a:p>
          <a:p>
            <a:endParaRPr lang="en-GB" dirty="0"/>
          </a:p>
          <a:p>
            <a:r>
              <a:rPr lang="en-GB" dirty="0"/>
              <a:t>Compute &amp; Storage Scalability</a:t>
            </a:r>
          </a:p>
          <a:p>
            <a:endParaRPr lang="en-GB" dirty="0"/>
          </a:p>
          <a:p>
            <a:r>
              <a:rPr lang="en-GB" dirty="0"/>
              <a:t>Registration Comprehensiveness</a:t>
            </a:r>
          </a:p>
          <a:p>
            <a:endParaRPr lang="en-GB" dirty="0"/>
          </a:p>
          <a:p>
            <a:r>
              <a:rPr lang="en-GB" dirty="0"/>
              <a:t>Model Completeness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F706730-11AA-4F6E-87A9-306C6756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B78CAE-1444-4BAD-87E3-6A7BDD3DF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34F79A-9FFE-4B5E-8A29-E8CFD59A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3B2763C-D2E9-4C42-8233-8D69C42C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Challenges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71E35F0-CE8F-4AFB-A86A-97D1105203D1}"/>
              </a:ext>
            </a:extLst>
          </p:cNvPr>
          <p:cNvGrpSpPr/>
          <p:nvPr/>
        </p:nvGrpSpPr>
        <p:grpSpPr>
          <a:xfrm>
            <a:off x="5307555" y="1176533"/>
            <a:ext cx="1222828" cy="1796080"/>
            <a:chOff x="6525679" y="1264683"/>
            <a:chExt cx="2240604" cy="415730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063444E-816B-489B-90BD-564E091AC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525679" y="2385062"/>
              <a:ext cx="2240604" cy="2327900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98B8100-EE8F-4333-B423-0599EB7FD149}"/>
                </a:ext>
              </a:extLst>
            </p:cNvPr>
            <p:cNvSpPr/>
            <p:nvPr/>
          </p:nvSpPr>
          <p:spPr>
            <a:xfrm rot="1393412">
              <a:off x="6867214" y="1738582"/>
              <a:ext cx="445655" cy="4100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BC9B1BD-8A47-4FE7-AB0B-E2CC4B727D4B}"/>
                </a:ext>
              </a:extLst>
            </p:cNvPr>
            <p:cNvSpPr/>
            <p:nvPr/>
          </p:nvSpPr>
          <p:spPr>
            <a:xfrm>
              <a:off x="7817013" y="1735668"/>
              <a:ext cx="220875" cy="32176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Gleichschenkliges Dreieck 11">
              <a:extLst>
                <a:ext uri="{FF2B5EF4-FFF2-40B4-BE49-F238E27FC236}">
                  <a16:creationId xmlns:a16="http://schemas.microsoft.com/office/drawing/2014/main" id="{43E40298-0362-49C1-99B5-D9B60FC1D536}"/>
                </a:ext>
              </a:extLst>
            </p:cNvPr>
            <p:cNvSpPr/>
            <p:nvPr/>
          </p:nvSpPr>
          <p:spPr>
            <a:xfrm>
              <a:off x="7957504" y="1881109"/>
              <a:ext cx="521738" cy="360997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Stern: 5 Zacken 12">
              <a:extLst>
                <a:ext uri="{FF2B5EF4-FFF2-40B4-BE49-F238E27FC236}">
                  <a16:creationId xmlns:a16="http://schemas.microsoft.com/office/drawing/2014/main" id="{C01101B1-A3D6-4477-956D-8F4D20773797}"/>
                </a:ext>
              </a:extLst>
            </p:cNvPr>
            <p:cNvSpPr/>
            <p:nvPr/>
          </p:nvSpPr>
          <p:spPr>
            <a:xfrm>
              <a:off x="7245779" y="1825073"/>
              <a:ext cx="432060" cy="507282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103C034-2B21-4A55-88A8-D95DAEF6130E}"/>
                </a:ext>
              </a:extLst>
            </p:cNvPr>
            <p:cNvSpPr/>
            <p:nvPr/>
          </p:nvSpPr>
          <p:spPr>
            <a:xfrm rot="19446395">
              <a:off x="7877985" y="1278910"/>
              <a:ext cx="445655" cy="410047"/>
            </a:xfrm>
            <a:prstGeom prst="rect">
              <a:avLst/>
            </a:prstGeom>
            <a:solidFill>
              <a:srgbClr val="007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9AC863E1-E8B1-4138-A680-9A54FC269A3E}"/>
                </a:ext>
              </a:extLst>
            </p:cNvPr>
            <p:cNvSpPr/>
            <p:nvPr/>
          </p:nvSpPr>
          <p:spPr>
            <a:xfrm>
              <a:off x="7053103" y="1353541"/>
              <a:ext cx="220875" cy="3217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2A550A76-A83D-4988-84F3-49692FD30601}"/>
                </a:ext>
              </a:extLst>
            </p:cNvPr>
            <p:cNvSpPr/>
            <p:nvPr/>
          </p:nvSpPr>
          <p:spPr>
            <a:xfrm rot="3366181">
              <a:off x="7339356" y="1345053"/>
              <a:ext cx="521738" cy="360997"/>
            </a:xfrm>
            <a:prstGeom prst="triangle">
              <a:avLst/>
            </a:prstGeom>
            <a:solidFill>
              <a:srgbClr val="A83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Stern: 5 Zacken 16">
              <a:extLst>
                <a:ext uri="{FF2B5EF4-FFF2-40B4-BE49-F238E27FC236}">
                  <a16:creationId xmlns:a16="http://schemas.microsoft.com/office/drawing/2014/main" id="{683C2B67-E82C-4696-B651-BC4C2391F7E8}"/>
                </a:ext>
              </a:extLst>
            </p:cNvPr>
            <p:cNvSpPr/>
            <p:nvPr/>
          </p:nvSpPr>
          <p:spPr>
            <a:xfrm>
              <a:off x="8142901" y="1605781"/>
              <a:ext cx="341167" cy="275328"/>
            </a:xfrm>
            <a:prstGeom prst="star5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4201EFE4-90B1-4918-BBF5-DA1948D359D8}"/>
                </a:ext>
              </a:extLst>
            </p:cNvPr>
            <p:cNvSpPr/>
            <p:nvPr/>
          </p:nvSpPr>
          <p:spPr>
            <a:xfrm>
              <a:off x="7600781" y="4701893"/>
              <a:ext cx="154116" cy="7200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51C3A078-E065-49EB-A936-86B0557C1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016" y="1275716"/>
            <a:ext cx="3556349" cy="2808930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981058B-548B-45C4-9E0A-1434E6BB48AD}"/>
              </a:ext>
            </a:extLst>
          </p:cNvPr>
          <p:cNvGrpSpPr>
            <a:grpSpLocks noChangeAspect="1"/>
          </p:cNvGrpSpPr>
          <p:nvPr/>
        </p:nvGrpSpPr>
        <p:grpSpPr>
          <a:xfrm>
            <a:off x="4538235" y="4159262"/>
            <a:ext cx="3189240" cy="2023023"/>
            <a:chOff x="2500772" y="726989"/>
            <a:chExt cx="8311298" cy="5272087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8D1A788B-3008-4369-B39B-5C30A638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1354" y="1120484"/>
              <a:ext cx="1478000" cy="14400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F60F56E9-393B-41BC-8ABE-4C5B66E40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943" y="726989"/>
              <a:ext cx="1478000" cy="144000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3D405DBF-7939-4293-BA92-830876E3E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772" y="4339062"/>
              <a:ext cx="1478000" cy="1440000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AA8B2D7-2F7B-4198-B150-30D9B472D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069" y="4559076"/>
              <a:ext cx="1478001" cy="1440000"/>
            </a:xfrm>
            <a:prstGeom prst="rect">
              <a:avLst/>
            </a:prstGeom>
          </p:spPr>
        </p:pic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3EC51FDB-60EC-460D-B8AC-51090625D71D}"/>
                </a:ext>
              </a:extLst>
            </p:cNvPr>
            <p:cNvCxnSpPr>
              <a:cxnSpLocks/>
              <a:stCxn id="28" idx="2"/>
              <a:endCxn id="29" idx="0"/>
            </p:cNvCxnSpPr>
            <p:nvPr/>
          </p:nvCxnSpPr>
          <p:spPr>
            <a:xfrm flipH="1">
              <a:off x="3239772" y="2166989"/>
              <a:ext cx="1434171" cy="2172073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C0FA6B78-A4BF-4730-8A02-A91A33FCA4B4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5412943" y="1446989"/>
              <a:ext cx="2258411" cy="393495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0A73EF7C-A71F-4D1D-9AB9-7D868FC6F6EE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9149354" y="1840484"/>
              <a:ext cx="923716" cy="2718592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6D1FD1F2-576C-4B15-87DF-FD64F877A979}"/>
                </a:ext>
              </a:extLst>
            </p:cNvPr>
            <p:cNvCxnSpPr>
              <a:cxnSpLocks/>
              <a:stCxn id="27" idx="2"/>
              <a:endCxn id="29" idx="3"/>
            </p:cNvCxnSpPr>
            <p:nvPr/>
          </p:nvCxnSpPr>
          <p:spPr>
            <a:xfrm flipH="1">
              <a:off x="3978772" y="2560484"/>
              <a:ext cx="4431582" cy="2498578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4D0A7765-4E53-4EC5-A526-ED6DE8741851}"/>
                </a:ext>
              </a:extLst>
            </p:cNvPr>
            <p:cNvCxnSpPr>
              <a:cxnSpLocks/>
              <a:stCxn id="28" idx="2"/>
              <a:endCxn id="30" idx="1"/>
            </p:cNvCxnSpPr>
            <p:nvPr/>
          </p:nvCxnSpPr>
          <p:spPr>
            <a:xfrm>
              <a:off x="4673943" y="2166989"/>
              <a:ext cx="4660126" cy="3112087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CFBF91D4-6ECB-4AAB-B3F9-ABFDF6E241B0}"/>
                </a:ext>
              </a:extLst>
            </p:cNvPr>
            <p:cNvCxnSpPr>
              <a:cxnSpLocks/>
              <a:stCxn id="30" idx="1"/>
              <a:endCxn id="29" idx="3"/>
            </p:cNvCxnSpPr>
            <p:nvPr/>
          </p:nvCxnSpPr>
          <p:spPr>
            <a:xfrm flipH="1" flipV="1">
              <a:off x="3978772" y="5059062"/>
              <a:ext cx="5355297" cy="220014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49F168D9-491E-41FF-8B62-923138A05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1190" y="4331466"/>
            <a:ext cx="2752253" cy="207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570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2FD85F4B-02CB-4E1A-B485-4F9BCDA18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735278"/>
              </p:ext>
            </p:extLst>
          </p:nvPr>
        </p:nvGraphicFramePr>
        <p:xfrm>
          <a:off x="323850" y="1988800"/>
          <a:ext cx="11537950" cy="114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189">
                  <a:extLst>
                    <a:ext uri="{9D8B030D-6E8A-4147-A177-3AD203B41FA5}">
                      <a16:colId xmlns:a16="http://schemas.microsoft.com/office/drawing/2014/main" val="4190956126"/>
                    </a:ext>
                  </a:extLst>
                </a:gridCol>
                <a:gridCol w="936130">
                  <a:extLst>
                    <a:ext uri="{9D8B030D-6E8A-4147-A177-3AD203B41FA5}">
                      <a16:colId xmlns:a16="http://schemas.microsoft.com/office/drawing/2014/main" val="732225129"/>
                    </a:ext>
                  </a:extLst>
                </a:gridCol>
                <a:gridCol w="3456480">
                  <a:extLst>
                    <a:ext uri="{9D8B030D-6E8A-4147-A177-3AD203B41FA5}">
                      <a16:colId xmlns:a16="http://schemas.microsoft.com/office/drawing/2014/main" val="37625351"/>
                    </a:ext>
                  </a:extLst>
                </a:gridCol>
                <a:gridCol w="3168440">
                  <a:extLst>
                    <a:ext uri="{9D8B030D-6E8A-4147-A177-3AD203B41FA5}">
                      <a16:colId xmlns:a16="http://schemas.microsoft.com/office/drawing/2014/main" val="4160553538"/>
                    </a:ext>
                  </a:extLst>
                </a:gridCol>
                <a:gridCol w="2383711">
                  <a:extLst>
                    <a:ext uri="{9D8B030D-6E8A-4147-A177-3AD203B41FA5}">
                      <a16:colId xmlns:a16="http://schemas.microsoft.com/office/drawing/2014/main" val="3785029489"/>
                    </a:ext>
                  </a:extLst>
                </a:gridCol>
              </a:tblGrid>
              <a:tr h="50407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Achievements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#Images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390478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r>
                        <a:rPr lang="en-GB" dirty="0"/>
                        <a:t>Frahm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Arguably the most scalable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Compromises in model 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562086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08F545E0-409B-4581-84B6-A0BCB5A34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662236"/>
              </p:ext>
            </p:extLst>
          </p:nvPr>
        </p:nvGraphicFramePr>
        <p:xfrm>
          <a:off x="321522" y="1988800"/>
          <a:ext cx="11537999" cy="178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517">
                  <a:extLst>
                    <a:ext uri="{9D8B030D-6E8A-4147-A177-3AD203B41FA5}">
                      <a16:colId xmlns:a16="http://schemas.microsoft.com/office/drawing/2014/main" val="4190956126"/>
                    </a:ext>
                  </a:extLst>
                </a:gridCol>
                <a:gridCol w="936130">
                  <a:extLst>
                    <a:ext uri="{9D8B030D-6E8A-4147-A177-3AD203B41FA5}">
                      <a16:colId xmlns:a16="http://schemas.microsoft.com/office/drawing/2014/main" val="732225129"/>
                    </a:ext>
                  </a:extLst>
                </a:gridCol>
                <a:gridCol w="3456480">
                  <a:extLst>
                    <a:ext uri="{9D8B030D-6E8A-4147-A177-3AD203B41FA5}">
                      <a16:colId xmlns:a16="http://schemas.microsoft.com/office/drawing/2014/main" val="37625351"/>
                    </a:ext>
                  </a:extLst>
                </a:gridCol>
                <a:gridCol w="3168440">
                  <a:extLst>
                    <a:ext uri="{9D8B030D-6E8A-4147-A177-3AD203B41FA5}">
                      <a16:colId xmlns:a16="http://schemas.microsoft.com/office/drawing/2014/main" val="4160553538"/>
                    </a:ext>
                  </a:extLst>
                </a:gridCol>
                <a:gridCol w="2381432">
                  <a:extLst>
                    <a:ext uri="{9D8B030D-6E8A-4147-A177-3AD203B41FA5}">
                      <a16:colId xmlns:a16="http://schemas.microsoft.com/office/drawing/2014/main" val="3785029489"/>
                    </a:ext>
                  </a:extLst>
                </a:gridCol>
              </a:tblGrid>
              <a:tr h="50407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Achievements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#Images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390478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r>
                        <a:rPr lang="en-GB" dirty="0"/>
                        <a:t>Frahm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Arguably the most scalable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Compromises in model 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562086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Agarwal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Image recognition by retrieval-based overlap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High Computing Power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02273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DFDDE0BE-FF5D-4829-9938-D98EB8427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124970"/>
              </p:ext>
            </p:extLst>
          </p:nvPr>
        </p:nvGraphicFramePr>
        <p:xfrm>
          <a:off x="325438" y="1988800"/>
          <a:ext cx="11537950" cy="2424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189">
                  <a:extLst>
                    <a:ext uri="{9D8B030D-6E8A-4147-A177-3AD203B41FA5}">
                      <a16:colId xmlns:a16="http://schemas.microsoft.com/office/drawing/2014/main" val="4190956126"/>
                    </a:ext>
                  </a:extLst>
                </a:gridCol>
                <a:gridCol w="936130">
                  <a:extLst>
                    <a:ext uri="{9D8B030D-6E8A-4147-A177-3AD203B41FA5}">
                      <a16:colId xmlns:a16="http://schemas.microsoft.com/office/drawing/2014/main" val="732225129"/>
                    </a:ext>
                  </a:extLst>
                </a:gridCol>
                <a:gridCol w="3456480">
                  <a:extLst>
                    <a:ext uri="{9D8B030D-6E8A-4147-A177-3AD203B41FA5}">
                      <a16:colId xmlns:a16="http://schemas.microsoft.com/office/drawing/2014/main" val="37625351"/>
                    </a:ext>
                  </a:extLst>
                </a:gridCol>
                <a:gridCol w="3168440">
                  <a:extLst>
                    <a:ext uri="{9D8B030D-6E8A-4147-A177-3AD203B41FA5}">
                      <a16:colId xmlns:a16="http://schemas.microsoft.com/office/drawing/2014/main" val="4160553538"/>
                    </a:ext>
                  </a:extLst>
                </a:gridCol>
                <a:gridCol w="2383711">
                  <a:extLst>
                    <a:ext uri="{9D8B030D-6E8A-4147-A177-3AD203B41FA5}">
                      <a16:colId xmlns:a16="http://schemas.microsoft.com/office/drawing/2014/main" val="3785029489"/>
                    </a:ext>
                  </a:extLst>
                </a:gridCol>
              </a:tblGrid>
              <a:tr h="50407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Achievements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#Images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390478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r>
                        <a:rPr lang="en-GB" dirty="0"/>
                        <a:t>Frahm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Arguably the most scalable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Compromises in model 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562086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Agarwal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Image recognition by retrieval-based overlap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High Computing Power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02273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Havlena</a:t>
                      </a:r>
                      <a:r>
                        <a:rPr lang="en-GB" dirty="0"/>
                        <a:t>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Significant increase in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Large memory consumption </a:t>
                      </a:r>
                      <a:r>
                        <a:rPr lang="en-GB" dirty="0">
                          <a:sym typeface="Wingdings" panose="05000000000000000000" pitchFamily="2" charset="2"/>
                        </a:rPr>
                        <a:t> not scalable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31730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C0D1D04C-8436-405D-9908-D6484B45C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898029"/>
              </p:ext>
            </p:extLst>
          </p:nvPr>
        </p:nvGraphicFramePr>
        <p:xfrm>
          <a:off x="325438" y="1988800"/>
          <a:ext cx="11537950" cy="3064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189">
                  <a:extLst>
                    <a:ext uri="{9D8B030D-6E8A-4147-A177-3AD203B41FA5}">
                      <a16:colId xmlns:a16="http://schemas.microsoft.com/office/drawing/2014/main" val="4190956126"/>
                    </a:ext>
                  </a:extLst>
                </a:gridCol>
                <a:gridCol w="936130">
                  <a:extLst>
                    <a:ext uri="{9D8B030D-6E8A-4147-A177-3AD203B41FA5}">
                      <a16:colId xmlns:a16="http://schemas.microsoft.com/office/drawing/2014/main" val="732225129"/>
                    </a:ext>
                  </a:extLst>
                </a:gridCol>
                <a:gridCol w="3456480">
                  <a:extLst>
                    <a:ext uri="{9D8B030D-6E8A-4147-A177-3AD203B41FA5}">
                      <a16:colId xmlns:a16="http://schemas.microsoft.com/office/drawing/2014/main" val="37625351"/>
                    </a:ext>
                  </a:extLst>
                </a:gridCol>
                <a:gridCol w="3168440">
                  <a:extLst>
                    <a:ext uri="{9D8B030D-6E8A-4147-A177-3AD203B41FA5}">
                      <a16:colId xmlns:a16="http://schemas.microsoft.com/office/drawing/2014/main" val="4160553538"/>
                    </a:ext>
                  </a:extLst>
                </a:gridCol>
                <a:gridCol w="2383711">
                  <a:extLst>
                    <a:ext uri="{9D8B030D-6E8A-4147-A177-3AD203B41FA5}">
                      <a16:colId xmlns:a16="http://schemas.microsoft.com/office/drawing/2014/main" val="3785029489"/>
                    </a:ext>
                  </a:extLst>
                </a:gridCol>
              </a:tblGrid>
              <a:tr h="50407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Achievements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#Images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390478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r>
                        <a:rPr lang="en-GB" dirty="0"/>
                        <a:t>Frahm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Arguably the most scalable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Compromises in model 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562086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Agarwal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Image recognition by retrieval-based overlap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High Computing Power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02273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Havlena</a:t>
                      </a:r>
                      <a:r>
                        <a:rPr lang="en-GB" dirty="0"/>
                        <a:t>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Significant increase in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Large memory consumption </a:t>
                      </a:r>
                      <a:r>
                        <a:rPr lang="en-GB" dirty="0">
                          <a:sym typeface="Wingdings" panose="05000000000000000000" pitchFamily="2" charset="2"/>
                        </a:rPr>
                        <a:t> not scalable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31730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Klingner</a:t>
                      </a:r>
                      <a:r>
                        <a:rPr lang="en-GB" dirty="0"/>
                        <a:t>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Image overlap detection on World-scale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Known geolocation needed,</a:t>
                      </a:r>
                    </a:p>
                    <a:p>
                      <a:r>
                        <a:rPr lang="en-GB" dirty="0"/>
                        <a:t>Sparse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Google Street 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994756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827BDF5D-67FC-42B5-964D-1311FBEF1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45182"/>
              </p:ext>
            </p:extLst>
          </p:nvPr>
        </p:nvGraphicFramePr>
        <p:xfrm>
          <a:off x="325438" y="1988800"/>
          <a:ext cx="11537950" cy="370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189">
                  <a:extLst>
                    <a:ext uri="{9D8B030D-6E8A-4147-A177-3AD203B41FA5}">
                      <a16:colId xmlns:a16="http://schemas.microsoft.com/office/drawing/2014/main" val="4190956126"/>
                    </a:ext>
                  </a:extLst>
                </a:gridCol>
                <a:gridCol w="936130">
                  <a:extLst>
                    <a:ext uri="{9D8B030D-6E8A-4147-A177-3AD203B41FA5}">
                      <a16:colId xmlns:a16="http://schemas.microsoft.com/office/drawing/2014/main" val="732225129"/>
                    </a:ext>
                  </a:extLst>
                </a:gridCol>
                <a:gridCol w="3456480">
                  <a:extLst>
                    <a:ext uri="{9D8B030D-6E8A-4147-A177-3AD203B41FA5}">
                      <a16:colId xmlns:a16="http://schemas.microsoft.com/office/drawing/2014/main" val="37625351"/>
                    </a:ext>
                  </a:extLst>
                </a:gridCol>
                <a:gridCol w="3168440">
                  <a:extLst>
                    <a:ext uri="{9D8B030D-6E8A-4147-A177-3AD203B41FA5}">
                      <a16:colId xmlns:a16="http://schemas.microsoft.com/office/drawing/2014/main" val="4160553538"/>
                    </a:ext>
                  </a:extLst>
                </a:gridCol>
                <a:gridCol w="2383711">
                  <a:extLst>
                    <a:ext uri="{9D8B030D-6E8A-4147-A177-3AD203B41FA5}">
                      <a16:colId xmlns:a16="http://schemas.microsoft.com/office/drawing/2014/main" val="3785029489"/>
                    </a:ext>
                  </a:extLst>
                </a:gridCol>
              </a:tblGrid>
              <a:tr h="50407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Achievements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#Images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390478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r>
                        <a:rPr lang="en-GB" dirty="0"/>
                        <a:t>Frahm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Arguably the most scalable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Compromises in model 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562086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Agarwal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Image recognition by retrieval-based overlap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High Computing Power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02273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Havlena</a:t>
                      </a:r>
                      <a:r>
                        <a:rPr lang="en-GB" dirty="0"/>
                        <a:t>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Significant increase in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Large memory consumption </a:t>
                      </a:r>
                      <a:r>
                        <a:rPr lang="en-GB" dirty="0">
                          <a:sym typeface="Wingdings" panose="05000000000000000000" pitchFamily="2" charset="2"/>
                        </a:rPr>
                        <a:t> not scalable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31730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Klingner</a:t>
                      </a:r>
                      <a:r>
                        <a:rPr lang="en-GB" dirty="0"/>
                        <a:t>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Image overlap detection on World-scale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Known geolocation needed,</a:t>
                      </a:r>
                    </a:p>
                    <a:p>
                      <a:r>
                        <a:rPr lang="en-GB" dirty="0"/>
                        <a:t>Sparse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Google Street 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994756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Nister</a:t>
                      </a:r>
                      <a:r>
                        <a:rPr lang="en-GB" dirty="0"/>
                        <a:t>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Features to “words”</a:t>
                      </a:r>
                    </a:p>
                    <a:p>
                      <a:r>
                        <a:rPr lang="en-GB" dirty="0"/>
                        <a:t>Introduction of Vocabulary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962693"/>
                  </a:ext>
                </a:extLst>
              </a:tr>
            </a:tbl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BAE79B8-0BF1-4265-8DDC-DB0294AB1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18A32E-3ABD-4772-82D5-F1B11821F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71AAD1-4C25-4042-B8F8-7DD9A84FC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C9A5B00-8803-4A45-A5F0-0FF28475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Related Work – Achievements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324965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D0D36B-31E1-4EAF-BEA2-E3F93AD41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Higher Performance</a:t>
            </a:r>
          </a:p>
          <a:p>
            <a:endParaRPr lang="en-GB" dirty="0"/>
          </a:p>
          <a:p>
            <a:r>
              <a:rPr lang="en-GB" dirty="0"/>
              <a:t>Scalable</a:t>
            </a:r>
          </a:p>
          <a:p>
            <a:endParaRPr lang="en-GB" dirty="0"/>
          </a:p>
          <a:p>
            <a:r>
              <a:rPr lang="en-GB"/>
              <a:t>State of the Art </a:t>
            </a:r>
            <a:r>
              <a:rPr lang="en-GB" dirty="0"/>
              <a:t>Model Completeness</a:t>
            </a:r>
          </a:p>
          <a:p>
            <a:endParaRPr lang="en-GB" dirty="0"/>
          </a:p>
          <a:p>
            <a:r>
              <a:rPr lang="en-GB" dirty="0"/>
              <a:t>No Geo-Location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D0F204-1D7D-402E-9B6A-04D33E5A4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F56D26-EF8A-40D8-9887-25BF58BC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5FD280-1BBF-4F8C-8760-9275E435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ADBAB2-DA4E-4AB7-BCBF-A7CAB0E8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Novelties – Improvements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D8DA3CA-994D-46BF-ADB2-9A7EA4350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8464">
            <a:off x="5556529" y="2120889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2000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WS-</a:t>
            </a:r>
            <a:r>
              <a:rPr lang="en-GB" dirty="0" err="1"/>
              <a:t>SfM</a:t>
            </a:r>
            <a:r>
              <a:rPr lang="en-GB" dirty="0"/>
              <a:t> – Image </a:t>
            </a:r>
          </a:p>
        </p:txBody>
      </p:sp>
      <p:sp>
        <p:nvSpPr>
          <p:cNvPr id="31" name="Inhaltsplatzhalter 1">
            <a:extLst>
              <a:ext uri="{FF2B5EF4-FFF2-40B4-BE49-F238E27FC236}">
                <a16:creationId xmlns:a16="http://schemas.microsoft.com/office/drawing/2014/main" id="{D0ECBA3F-ACD9-4459-BADB-71C1CBA6C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133" y="5245082"/>
            <a:ext cx="1423071" cy="63225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Hard</a:t>
            </a:r>
          </a:p>
          <a:p>
            <a:pPr marL="0" indent="0">
              <a:buNone/>
            </a:pPr>
            <a:r>
              <a:rPr lang="en-GB" dirty="0"/>
              <a:t>Disk</a:t>
            </a:r>
            <a:endParaRPr lang="en-GB" baseline="30000" dirty="0"/>
          </a:p>
        </p:txBody>
      </p:sp>
      <p:sp>
        <p:nvSpPr>
          <p:cNvPr id="32" name="Rechteck: gefaltete Ecke 31">
            <a:extLst>
              <a:ext uri="{FF2B5EF4-FFF2-40B4-BE49-F238E27FC236}">
                <a16:creationId xmlns:a16="http://schemas.microsoft.com/office/drawing/2014/main" id="{C9E5349E-4945-416C-BE31-A57A6285A973}"/>
              </a:ext>
            </a:extLst>
          </p:cNvPr>
          <p:cNvSpPr/>
          <p:nvPr/>
        </p:nvSpPr>
        <p:spPr>
          <a:xfrm flipV="1">
            <a:off x="3233423" y="1838622"/>
            <a:ext cx="1423071" cy="972000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Rechteck: gefaltete Ecke 33">
            <a:extLst>
              <a:ext uri="{FF2B5EF4-FFF2-40B4-BE49-F238E27FC236}">
                <a16:creationId xmlns:a16="http://schemas.microsoft.com/office/drawing/2014/main" id="{A57F4C12-A7BF-4E9C-B167-C528A0CC755D}"/>
              </a:ext>
            </a:extLst>
          </p:cNvPr>
          <p:cNvSpPr/>
          <p:nvPr/>
        </p:nvSpPr>
        <p:spPr>
          <a:xfrm flipV="1">
            <a:off x="3233423" y="3084546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C33AF10E-CF34-4651-B15B-2D87455A0269}"/>
              </a:ext>
            </a:extLst>
          </p:cNvPr>
          <p:cNvGrpSpPr/>
          <p:nvPr/>
        </p:nvGrpSpPr>
        <p:grpSpPr>
          <a:xfrm>
            <a:off x="2251967" y="2426428"/>
            <a:ext cx="851981" cy="2084624"/>
            <a:chOff x="1995141" y="2426428"/>
            <a:chExt cx="1002048" cy="2084624"/>
          </a:xfrm>
        </p:grpSpPr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7FCAF625-C096-4322-8459-11CC0AC4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141" y="2426428"/>
              <a:ext cx="1002048" cy="632257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FDAFB52E-3DE8-4F90-ADDB-831BE7BC3E33}"/>
                </a:ext>
              </a:extLst>
            </p:cNvPr>
            <p:cNvCxnSpPr>
              <a:cxnSpLocks/>
            </p:cNvCxnSpPr>
            <p:nvPr/>
          </p:nvCxnSpPr>
          <p:spPr>
            <a:xfrm>
              <a:off x="1995141" y="3246338"/>
              <a:ext cx="1002048" cy="222402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4DB47C0-3B31-47A3-B21A-254FC315711C}"/>
                </a:ext>
              </a:extLst>
            </p:cNvPr>
            <p:cNvCxnSpPr>
              <a:cxnSpLocks/>
            </p:cNvCxnSpPr>
            <p:nvPr/>
          </p:nvCxnSpPr>
          <p:spPr>
            <a:xfrm>
              <a:off x="2002033" y="3467720"/>
              <a:ext cx="995156" cy="1043332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Inhaltsplatzhalter 1">
            <a:extLst>
              <a:ext uri="{FF2B5EF4-FFF2-40B4-BE49-F238E27FC236}">
                <a16:creationId xmlns:a16="http://schemas.microsoft.com/office/drawing/2014/main" id="{AA1504A0-7403-430D-AE57-2DCAEDA59B93}"/>
              </a:ext>
            </a:extLst>
          </p:cNvPr>
          <p:cNvSpPr txBox="1">
            <a:spLocks/>
          </p:cNvSpPr>
          <p:nvPr/>
        </p:nvSpPr>
        <p:spPr>
          <a:xfrm>
            <a:off x="3048347" y="5245082"/>
            <a:ext cx="2016280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Raw </a:t>
            </a:r>
          </a:p>
          <a:p>
            <a:pPr marL="0" indent="0">
              <a:buFont typeface="Wingdings" pitchFamily="2" charset="2"/>
              <a:buNone/>
            </a:pPr>
            <a:r>
              <a:rPr lang="en-GB" dirty="0"/>
              <a:t>Images</a:t>
            </a:r>
            <a:endParaRPr lang="en-GB" baseline="30000" dirty="0"/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0F76854-6D1D-4FD7-92DF-DB1982CB87C8}"/>
              </a:ext>
            </a:extLst>
          </p:cNvPr>
          <p:cNvGrpSpPr/>
          <p:nvPr/>
        </p:nvGrpSpPr>
        <p:grpSpPr>
          <a:xfrm>
            <a:off x="4956735" y="2204830"/>
            <a:ext cx="508998" cy="2455645"/>
            <a:chOff x="4293369" y="2204830"/>
            <a:chExt cx="1039411" cy="2455645"/>
          </a:xfrm>
        </p:grpSpPr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2FF3BC3F-DCE6-4A7D-BE8E-30A1FDCCC526}"/>
                </a:ext>
              </a:extLst>
            </p:cNvPr>
            <p:cNvCxnSpPr>
              <a:cxnSpLocks/>
            </p:cNvCxnSpPr>
            <p:nvPr/>
          </p:nvCxnSpPr>
          <p:spPr>
            <a:xfrm>
              <a:off x="4293369" y="3453708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6B9A14A1-BF3B-457F-A0A4-CDBE6DF4533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4660475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B6656257-8216-4646-BD6A-8D7584FD96EF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2204830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hteck: gefaltete Ecke 48">
            <a:extLst>
              <a:ext uri="{FF2B5EF4-FFF2-40B4-BE49-F238E27FC236}">
                <a16:creationId xmlns:a16="http://schemas.microsoft.com/office/drawing/2014/main" id="{B97A681B-923B-49C0-A208-AE5877758B63}"/>
              </a:ext>
            </a:extLst>
          </p:cNvPr>
          <p:cNvSpPr/>
          <p:nvPr/>
        </p:nvSpPr>
        <p:spPr>
          <a:xfrm flipV="1">
            <a:off x="5681763" y="3089087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" name="Rechteck: gefaltete Ecke 49">
            <a:extLst>
              <a:ext uri="{FF2B5EF4-FFF2-40B4-BE49-F238E27FC236}">
                <a16:creationId xmlns:a16="http://schemas.microsoft.com/office/drawing/2014/main" id="{439B0CC0-61C0-467B-AA08-04B6C03E656C}"/>
              </a:ext>
            </a:extLst>
          </p:cNvPr>
          <p:cNvSpPr/>
          <p:nvPr/>
        </p:nvSpPr>
        <p:spPr>
          <a:xfrm flipV="1">
            <a:off x="5693345" y="4314712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" name="Rechteck: gefaltete Ecke 50">
            <a:extLst>
              <a:ext uri="{FF2B5EF4-FFF2-40B4-BE49-F238E27FC236}">
                <a16:creationId xmlns:a16="http://schemas.microsoft.com/office/drawing/2014/main" id="{68BB5802-CFC4-4E9C-B31B-07C7E180260E}"/>
              </a:ext>
            </a:extLst>
          </p:cNvPr>
          <p:cNvSpPr/>
          <p:nvPr/>
        </p:nvSpPr>
        <p:spPr>
          <a:xfrm flipV="1">
            <a:off x="5681763" y="1820636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2" name="Rechteck: gefaltete Ecke 51">
            <a:extLst>
              <a:ext uri="{FF2B5EF4-FFF2-40B4-BE49-F238E27FC236}">
                <a16:creationId xmlns:a16="http://schemas.microsoft.com/office/drawing/2014/main" id="{D0A46F0A-D34C-4C84-A71A-CC12CC84D5AE}"/>
              </a:ext>
            </a:extLst>
          </p:cNvPr>
          <p:cNvSpPr/>
          <p:nvPr/>
        </p:nvSpPr>
        <p:spPr>
          <a:xfrm flipV="1">
            <a:off x="3233423" y="4125119"/>
            <a:ext cx="1512210" cy="1032884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5" name="Inhaltsplatzhalter 1">
            <a:extLst>
              <a:ext uri="{FF2B5EF4-FFF2-40B4-BE49-F238E27FC236}">
                <a16:creationId xmlns:a16="http://schemas.microsoft.com/office/drawing/2014/main" id="{449FF632-9404-481B-887E-E70896D736D8}"/>
              </a:ext>
            </a:extLst>
          </p:cNvPr>
          <p:cNvSpPr txBox="1">
            <a:spLocks/>
          </p:cNvSpPr>
          <p:nvPr/>
        </p:nvSpPr>
        <p:spPr>
          <a:xfrm>
            <a:off x="5537743" y="5267034"/>
            <a:ext cx="2016280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Normalized Images</a:t>
            </a:r>
            <a:endParaRPr lang="en-GB" baseline="30000" dirty="0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B37C05C4-7B7B-4482-8FEF-0A5F5D4C1924}"/>
              </a:ext>
            </a:extLst>
          </p:cNvPr>
          <p:cNvGrpSpPr/>
          <p:nvPr/>
        </p:nvGrpSpPr>
        <p:grpSpPr>
          <a:xfrm>
            <a:off x="7162358" y="2200820"/>
            <a:ext cx="508998" cy="2455645"/>
            <a:chOff x="4293369" y="2204830"/>
            <a:chExt cx="1039411" cy="2455645"/>
          </a:xfrm>
        </p:grpSpPr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CA38A9C3-6A8D-4937-B530-22851629BCBF}"/>
                </a:ext>
              </a:extLst>
            </p:cNvPr>
            <p:cNvCxnSpPr>
              <a:cxnSpLocks/>
            </p:cNvCxnSpPr>
            <p:nvPr/>
          </p:nvCxnSpPr>
          <p:spPr>
            <a:xfrm>
              <a:off x="4293369" y="3453708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B819AEEB-5065-47A0-B50B-059C24243CB6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4660475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A0D617C7-B3F8-4AE2-8A8C-3978355FA76D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2204830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hteck: gefaltete Ecke 59">
            <a:extLst>
              <a:ext uri="{FF2B5EF4-FFF2-40B4-BE49-F238E27FC236}">
                <a16:creationId xmlns:a16="http://schemas.microsoft.com/office/drawing/2014/main" id="{0485F3B3-BE78-4ED1-962F-DBEE83FAD69A}"/>
              </a:ext>
            </a:extLst>
          </p:cNvPr>
          <p:cNvSpPr/>
          <p:nvPr/>
        </p:nvSpPr>
        <p:spPr>
          <a:xfrm flipV="1">
            <a:off x="7887386" y="3085077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1" name="Rechteck: gefaltete Ecke 60">
            <a:extLst>
              <a:ext uri="{FF2B5EF4-FFF2-40B4-BE49-F238E27FC236}">
                <a16:creationId xmlns:a16="http://schemas.microsoft.com/office/drawing/2014/main" id="{7A55F769-A4FB-4787-8D6D-532335C5A12F}"/>
              </a:ext>
            </a:extLst>
          </p:cNvPr>
          <p:cNvSpPr/>
          <p:nvPr/>
        </p:nvSpPr>
        <p:spPr>
          <a:xfrm flipV="1">
            <a:off x="7898968" y="4310702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2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7887386" y="1816626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3" name="Inhaltsplatzhalter 1">
            <a:extLst>
              <a:ext uri="{FF2B5EF4-FFF2-40B4-BE49-F238E27FC236}">
                <a16:creationId xmlns:a16="http://schemas.microsoft.com/office/drawing/2014/main" id="{B72C33A2-8B46-46AD-8653-1BB0700551FA}"/>
              </a:ext>
            </a:extLst>
          </p:cNvPr>
          <p:cNvSpPr txBox="1">
            <a:spLocks/>
          </p:cNvSpPr>
          <p:nvPr/>
        </p:nvSpPr>
        <p:spPr>
          <a:xfrm>
            <a:off x="9838139" y="5255993"/>
            <a:ext cx="2016280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Visual Words</a:t>
            </a:r>
            <a:endParaRPr lang="en-GB" baseline="30000" dirty="0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346133" y="2002148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491578" y="2066511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B0A039A2-730D-45C5-A60F-D18DA32A85F9}"/>
              </a:ext>
            </a:extLst>
          </p:cNvPr>
          <p:cNvSpPr/>
          <p:nvPr/>
        </p:nvSpPr>
        <p:spPr>
          <a:xfrm rot="4778072">
            <a:off x="8007441" y="3186379"/>
            <a:ext cx="281938" cy="350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C939C6A5-5ED2-48B5-A214-DCF62DA3B6B1}"/>
              </a:ext>
            </a:extLst>
          </p:cNvPr>
          <p:cNvSpPr/>
          <p:nvPr/>
        </p:nvSpPr>
        <p:spPr>
          <a:xfrm rot="4778072">
            <a:off x="8538538" y="3239950"/>
            <a:ext cx="281938" cy="350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A776E73D-36A9-4454-B455-34F28CD1A6D5}"/>
              </a:ext>
            </a:extLst>
          </p:cNvPr>
          <p:cNvSpPr/>
          <p:nvPr/>
        </p:nvSpPr>
        <p:spPr>
          <a:xfrm rot="4778072">
            <a:off x="8261446" y="4406788"/>
            <a:ext cx="156661" cy="35044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3FA933F-9E2D-4997-985C-DB7862F9AE41}"/>
              </a:ext>
            </a:extLst>
          </p:cNvPr>
          <p:cNvSpPr/>
          <p:nvPr/>
        </p:nvSpPr>
        <p:spPr>
          <a:xfrm>
            <a:off x="8443554" y="4674358"/>
            <a:ext cx="156661" cy="35044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2276171E-F5F9-4384-B092-E29DE496A2C9}"/>
              </a:ext>
            </a:extLst>
          </p:cNvPr>
          <p:cNvGrpSpPr/>
          <p:nvPr/>
        </p:nvGrpSpPr>
        <p:grpSpPr>
          <a:xfrm>
            <a:off x="9307694" y="2203576"/>
            <a:ext cx="508998" cy="2455645"/>
            <a:chOff x="4293369" y="2204830"/>
            <a:chExt cx="1039411" cy="2455645"/>
          </a:xfrm>
        </p:grpSpPr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D545CB41-EE70-43D0-8697-CCE60DDB6A34}"/>
                </a:ext>
              </a:extLst>
            </p:cNvPr>
            <p:cNvCxnSpPr>
              <a:cxnSpLocks/>
            </p:cNvCxnSpPr>
            <p:nvPr/>
          </p:nvCxnSpPr>
          <p:spPr>
            <a:xfrm>
              <a:off x="4293369" y="3453708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8A8F718B-EB96-4F57-9C35-A20476F9C2B1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4660475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14856586-7BC8-479E-AC1F-ADD4FF419A3B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2204830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unde Klammer links/rechts 73">
            <a:extLst>
              <a:ext uri="{FF2B5EF4-FFF2-40B4-BE49-F238E27FC236}">
                <a16:creationId xmlns:a16="http://schemas.microsoft.com/office/drawing/2014/main" id="{50A1BBA3-FF64-4D35-9718-BA4EBCC23515}"/>
              </a:ext>
            </a:extLst>
          </p:cNvPr>
          <p:cNvSpPr/>
          <p:nvPr/>
        </p:nvSpPr>
        <p:spPr>
          <a:xfrm>
            <a:off x="10029512" y="1816626"/>
            <a:ext cx="332901" cy="772398"/>
          </a:xfrm>
          <a:prstGeom prst="bracketPair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" name="Inhaltsplatzhalter 1">
            <a:extLst>
              <a:ext uri="{FF2B5EF4-FFF2-40B4-BE49-F238E27FC236}">
                <a16:creationId xmlns:a16="http://schemas.microsoft.com/office/drawing/2014/main" id="{327F5813-FB6F-4B2C-B961-81C374BB575E}"/>
              </a:ext>
            </a:extLst>
          </p:cNvPr>
          <p:cNvSpPr txBox="1">
            <a:spLocks/>
          </p:cNvSpPr>
          <p:nvPr/>
        </p:nvSpPr>
        <p:spPr>
          <a:xfrm>
            <a:off x="7743366" y="5265095"/>
            <a:ext cx="2016280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SIFT</a:t>
            </a:r>
            <a:endParaRPr lang="en-GB" baseline="30000" dirty="0"/>
          </a:p>
        </p:txBody>
      </p:sp>
      <p:sp>
        <p:nvSpPr>
          <p:cNvPr id="76" name="Runde Klammer links/rechts 75">
            <a:extLst>
              <a:ext uri="{FF2B5EF4-FFF2-40B4-BE49-F238E27FC236}">
                <a16:creationId xmlns:a16="http://schemas.microsoft.com/office/drawing/2014/main" id="{3FE75DE7-9C9D-4A47-B052-C00B8D2F57BC}"/>
              </a:ext>
            </a:extLst>
          </p:cNvPr>
          <p:cNvSpPr/>
          <p:nvPr/>
        </p:nvSpPr>
        <p:spPr>
          <a:xfrm>
            <a:off x="10029512" y="3089087"/>
            <a:ext cx="332901" cy="772398"/>
          </a:xfrm>
          <a:prstGeom prst="bracketPair">
            <a:avLst/>
          </a:prstGeom>
          <a:ln w="25400" cap="sq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7" name="Runde Klammer links/rechts 76">
            <a:extLst>
              <a:ext uri="{FF2B5EF4-FFF2-40B4-BE49-F238E27FC236}">
                <a16:creationId xmlns:a16="http://schemas.microsoft.com/office/drawing/2014/main" id="{49ACB305-6A24-4A23-B1BF-B697DEB0A176}"/>
              </a:ext>
            </a:extLst>
          </p:cNvPr>
          <p:cNvSpPr/>
          <p:nvPr/>
        </p:nvSpPr>
        <p:spPr>
          <a:xfrm>
            <a:off x="10020720" y="4304388"/>
            <a:ext cx="332901" cy="772398"/>
          </a:xfrm>
          <a:prstGeom prst="bracketPair">
            <a:avLst/>
          </a:prstGeom>
          <a:ln w="25400" cap="sq">
            <a:solidFill>
              <a:srgbClr val="FFC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Zylinder 1">
            <a:extLst>
              <a:ext uri="{FF2B5EF4-FFF2-40B4-BE49-F238E27FC236}">
                <a16:creationId xmlns:a16="http://schemas.microsoft.com/office/drawing/2014/main" id="{ADBCEDE9-249B-4697-BC7E-EFC1CC83C913}"/>
              </a:ext>
            </a:extLst>
          </p:cNvPr>
          <p:cNvSpPr/>
          <p:nvPr/>
        </p:nvSpPr>
        <p:spPr>
          <a:xfrm>
            <a:off x="985951" y="2612035"/>
            <a:ext cx="993388" cy="1314497"/>
          </a:xfrm>
          <a:prstGeom prst="can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3333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5" grpId="0"/>
      <p:bldP spid="60" grpId="0" animBg="1"/>
      <p:bldP spid="61" grpId="0" animBg="1"/>
      <p:bldP spid="62" grpId="0" animBg="1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4" grpId="0" animBg="1"/>
      <p:bldP spid="75" grpId="0"/>
      <p:bldP spid="76" grpId="0" animBg="1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7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WS-</a:t>
            </a:r>
            <a:r>
              <a:rPr lang="en-GB" dirty="0" err="1"/>
              <a:t>SfM</a:t>
            </a:r>
            <a:r>
              <a:rPr lang="en-GB" dirty="0"/>
              <a:t> – Iconic vs. Attached Images</a:t>
            </a:r>
          </a:p>
        </p:txBody>
      </p:sp>
      <p:sp>
        <p:nvSpPr>
          <p:cNvPr id="51" name="Rechteck: gefaltete Ecke 50">
            <a:extLst>
              <a:ext uri="{FF2B5EF4-FFF2-40B4-BE49-F238E27FC236}">
                <a16:creationId xmlns:a16="http://schemas.microsoft.com/office/drawing/2014/main" id="{68BB5802-CFC4-4E9C-B31B-07C7E180260E}"/>
              </a:ext>
            </a:extLst>
          </p:cNvPr>
          <p:cNvSpPr/>
          <p:nvPr/>
        </p:nvSpPr>
        <p:spPr>
          <a:xfrm flipV="1">
            <a:off x="5411304" y="1736675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" name="Rechteck: gefaltete Ecke 77">
            <a:extLst>
              <a:ext uri="{FF2B5EF4-FFF2-40B4-BE49-F238E27FC236}">
                <a16:creationId xmlns:a16="http://schemas.microsoft.com/office/drawing/2014/main" id="{A9F6228F-8CB6-4653-B1D3-E7FCE8B3F98E}"/>
              </a:ext>
            </a:extLst>
          </p:cNvPr>
          <p:cNvSpPr/>
          <p:nvPr/>
        </p:nvSpPr>
        <p:spPr>
          <a:xfrm flipV="1">
            <a:off x="3357242" y="2852920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" name="Rechteck: gefaltete Ecke 78">
            <a:extLst>
              <a:ext uri="{FF2B5EF4-FFF2-40B4-BE49-F238E27FC236}">
                <a16:creationId xmlns:a16="http://schemas.microsoft.com/office/drawing/2014/main" id="{B31E790E-4C51-44B8-9C4E-0250A50D1C19}"/>
              </a:ext>
            </a:extLst>
          </p:cNvPr>
          <p:cNvSpPr/>
          <p:nvPr/>
        </p:nvSpPr>
        <p:spPr>
          <a:xfrm flipV="1">
            <a:off x="10558242" y="3837986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" name="Rechteck: gefaltete Ecke 80">
            <a:extLst>
              <a:ext uri="{FF2B5EF4-FFF2-40B4-BE49-F238E27FC236}">
                <a16:creationId xmlns:a16="http://schemas.microsoft.com/office/drawing/2014/main" id="{475D9D37-EC76-4B9B-BE52-718EFB7CFADE}"/>
              </a:ext>
            </a:extLst>
          </p:cNvPr>
          <p:cNvSpPr/>
          <p:nvPr/>
        </p:nvSpPr>
        <p:spPr>
          <a:xfrm flipV="1">
            <a:off x="7527505" y="3726916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Rechteck: gefaltete Ecke 81">
            <a:extLst>
              <a:ext uri="{FF2B5EF4-FFF2-40B4-BE49-F238E27FC236}">
                <a16:creationId xmlns:a16="http://schemas.microsoft.com/office/drawing/2014/main" id="{61394F12-7EB0-4806-891F-CAF5442B92FA}"/>
              </a:ext>
            </a:extLst>
          </p:cNvPr>
          <p:cNvSpPr/>
          <p:nvPr/>
        </p:nvSpPr>
        <p:spPr>
          <a:xfrm flipV="1">
            <a:off x="5661562" y="4485428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Rechteck: gefaltete Ecke 82">
            <a:extLst>
              <a:ext uri="{FF2B5EF4-FFF2-40B4-BE49-F238E27FC236}">
                <a16:creationId xmlns:a16="http://schemas.microsoft.com/office/drawing/2014/main" id="{8EB5FB78-9D67-4ABE-BF78-296E43012CDD}"/>
              </a:ext>
            </a:extLst>
          </p:cNvPr>
          <p:cNvSpPr/>
          <p:nvPr/>
        </p:nvSpPr>
        <p:spPr>
          <a:xfrm flipV="1">
            <a:off x="3980189" y="3909348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8E325B48-1893-4314-AE59-8E6727A0603D}"/>
              </a:ext>
            </a:extLst>
          </p:cNvPr>
          <p:cNvCxnSpPr>
            <a:cxnSpLocks/>
          </p:cNvCxnSpPr>
          <p:nvPr/>
        </p:nvCxnSpPr>
        <p:spPr>
          <a:xfrm flipV="1">
            <a:off x="4765546" y="2759319"/>
            <a:ext cx="725695" cy="477796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3CFF2C5-EF1F-4B9D-9400-3350D70028E3}"/>
              </a:ext>
            </a:extLst>
          </p:cNvPr>
          <p:cNvCxnSpPr/>
          <p:nvPr/>
        </p:nvCxnSpPr>
        <p:spPr>
          <a:xfrm flipV="1">
            <a:off x="11168548" y="4111110"/>
            <a:ext cx="432060" cy="36005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C2377B45-6D41-4A8D-83D1-4C5283F606D4}"/>
              </a:ext>
            </a:extLst>
          </p:cNvPr>
          <p:cNvSpPr/>
          <p:nvPr/>
        </p:nvSpPr>
        <p:spPr>
          <a:xfrm flipV="1">
            <a:off x="8975800" y="1736893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78FF17C9-B409-48F3-9826-CFDB7F3B444F}"/>
              </a:ext>
            </a:extLst>
          </p:cNvPr>
          <p:cNvCxnSpPr/>
          <p:nvPr/>
        </p:nvCxnSpPr>
        <p:spPr>
          <a:xfrm flipV="1">
            <a:off x="9155824" y="1981559"/>
            <a:ext cx="432060" cy="36005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: gefaltete Ecke 89">
            <a:extLst>
              <a:ext uri="{FF2B5EF4-FFF2-40B4-BE49-F238E27FC236}">
                <a16:creationId xmlns:a16="http://schemas.microsoft.com/office/drawing/2014/main" id="{BE6AD1BC-346B-41FE-BC0B-75CACF00EB3A}"/>
              </a:ext>
            </a:extLst>
          </p:cNvPr>
          <p:cNvSpPr/>
          <p:nvPr/>
        </p:nvSpPr>
        <p:spPr>
          <a:xfrm flipV="1">
            <a:off x="9082039" y="4321152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21DA4596-0E97-4589-909B-D1FC915D9D5B}"/>
              </a:ext>
            </a:extLst>
          </p:cNvPr>
          <p:cNvCxnSpPr>
            <a:cxnSpLocks/>
          </p:cNvCxnSpPr>
          <p:nvPr/>
        </p:nvCxnSpPr>
        <p:spPr>
          <a:xfrm flipV="1">
            <a:off x="9357458" y="4606374"/>
            <a:ext cx="660711" cy="319494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49430897-F861-4A4E-A91D-41C26F39241B}"/>
              </a:ext>
            </a:extLst>
          </p:cNvPr>
          <p:cNvCxnSpPr>
            <a:cxnSpLocks/>
          </p:cNvCxnSpPr>
          <p:nvPr/>
        </p:nvCxnSpPr>
        <p:spPr>
          <a:xfrm flipV="1">
            <a:off x="7640352" y="3837986"/>
            <a:ext cx="499236" cy="432871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998C0A0E-2D58-418E-8080-9D63E619CA4C}"/>
              </a:ext>
            </a:extLst>
          </p:cNvPr>
          <p:cNvSpPr/>
          <p:nvPr/>
        </p:nvSpPr>
        <p:spPr>
          <a:xfrm rot="1248049">
            <a:off x="5650696" y="1981559"/>
            <a:ext cx="622950" cy="3553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53340FF6-0AA8-48A1-911A-3E7F7AC95425}"/>
              </a:ext>
            </a:extLst>
          </p:cNvPr>
          <p:cNvSpPr/>
          <p:nvPr/>
        </p:nvSpPr>
        <p:spPr>
          <a:xfrm rot="1248049">
            <a:off x="3540668" y="3204308"/>
            <a:ext cx="406284" cy="2617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D553A371-DBE8-4797-B789-B17F9FE855B8}"/>
              </a:ext>
            </a:extLst>
          </p:cNvPr>
          <p:cNvSpPr/>
          <p:nvPr/>
        </p:nvSpPr>
        <p:spPr>
          <a:xfrm rot="1248049">
            <a:off x="4155781" y="4113226"/>
            <a:ext cx="493182" cy="2287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54E00159-D9E5-4C91-8FB0-F3FA98B3BC36}"/>
              </a:ext>
            </a:extLst>
          </p:cNvPr>
          <p:cNvSpPr/>
          <p:nvPr/>
        </p:nvSpPr>
        <p:spPr>
          <a:xfrm>
            <a:off x="6313408" y="4701437"/>
            <a:ext cx="406284" cy="2617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F10EF53F-EA09-4DA9-966D-CFBAFE99E384}"/>
              </a:ext>
            </a:extLst>
          </p:cNvPr>
          <p:cNvCxnSpPr>
            <a:cxnSpLocks/>
          </p:cNvCxnSpPr>
          <p:nvPr/>
        </p:nvCxnSpPr>
        <p:spPr>
          <a:xfrm flipV="1">
            <a:off x="5388493" y="2732987"/>
            <a:ext cx="505108" cy="1300124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57CA1E3C-77CB-4FB1-A249-4D4C6EE7B0D0}"/>
              </a:ext>
            </a:extLst>
          </p:cNvPr>
          <p:cNvCxnSpPr>
            <a:cxnSpLocks/>
          </p:cNvCxnSpPr>
          <p:nvPr/>
        </p:nvCxnSpPr>
        <p:spPr>
          <a:xfrm flipV="1">
            <a:off x="6261928" y="2760537"/>
            <a:ext cx="8964" cy="1461643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B2DFF2E0-B848-4392-AA38-FAEAE946821B}"/>
              </a:ext>
            </a:extLst>
          </p:cNvPr>
          <p:cNvCxnSpPr>
            <a:cxnSpLocks/>
          </p:cNvCxnSpPr>
          <p:nvPr/>
        </p:nvCxnSpPr>
        <p:spPr>
          <a:xfrm flipH="1" flipV="1">
            <a:off x="10039322" y="2760536"/>
            <a:ext cx="1129225" cy="841190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9234DF55-4510-4DBA-8676-613E64D06580}"/>
              </a:ext>
            </a:extLst>
          </p:cNvPr>
          <p:cNvCxnSpPr>
            <a:cxnSpLocks/>
          </p:cNvCxnSpPr>
          <p:nvPr/>
        </p:nvCxnSpPr>
        <p:spPr>
          <a:xfrm flipV="1">
            <a:off x="9687813" y="2759319"/>
            <a:ext cx="0" cy="1351791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773FB2E1-7BC0-4EF8-B700-331505349738}"/>
              </a:ext>
            </a:extLst>
          </p:cNvPr>
          <p:cNvCxnSpPr>
            <a:cxnSpLocks/>
          </p:cNvCxnSpPr>
          <p:nvPr/>
        </p:nvCxnSpPr>
        <p:spPr>
          <a:xfrm flipV="1">
            <a:off x="8133291" y="2733422"/>
            <a:ext cx="1224167" cy="768388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Inhaltsplatzhalter 1">
            <a:extLst>
              <a:ext uri="{FF2B5EF4-FFF2-40B4-BE49-F238E27FC236}">
                <a16:creationId xmlns:a16="http://schemas.microsoft.com/office/drawing/2014/main" id="{840541C1-D2CC-4459-91D0-FDC8A7E2FDB7}"/>
              </a:ext>
            </a:extLst>
          </p:cNvPr>
          <p:cNvSpPr txBox="1">
            <a:spLocks/>
          </p:cNvSpPr>
          <p:nvPr/>
        </p:nvSpPr>
        <p:spPr>
          <a:xfrm>
            <a:off x="143617" y="1771276"/>
            <a:ext cx="2324099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Iconic Images</a:t>
            </a:r>
            <a:endParaRPr lang="en-GB" baseline="30000" dirty="0"/>
          </a:p>
        </p:txBody>
      </p:sp>
      <p:sp>
        <p:nvSpPr>
          <p:cNvPr id="103" name="Fußzeilenplatzhalter 3">
            <a:extLst>
              <a:ext uri="{FF2B5EF4-FFF2-40B4-BE49-F238E27FC236}">
                <a16:creationId xmlns:a16="http://schemas.microsoft.com/office/drawing/2014/main" id="{2ACE94A6-C86A-4AB3-9CC5-0ED0D3E42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104" name="Geschweifte Klammer links 103">
            <a:extLst>
              <a:ext uri="{FF2B5EF4-FFF2-40B4-BE49-F238E27FC236}">
                <a16:creationId xmlns:a16="http://schemas.microsoft.com/office/drawing/2014/main" id="{911E66F2-BC15-49FB-B7F1-A1C8FF03F227}"/>
              </a:ext>
            </a:extLst>
          </p:cNvPr>
          <p:cNvSpPr/>
          <p:nvPr/>
        </p:nvSpPr>
        <p:spPr>
          <a:xfrm>
            <a:off x="2781159" y="1340588"/>
            <a:ext cx="336080" cy="1297101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5" name="Geschweifte Klammer links 104">
            <a:extLst>
              <a:ext uri="{FF2B5EF4-FFF2-40B4-BE49-F238E27FC236}">
                <a16:creationId xmlns:a16="http://schemas.microsoft.com/office/drawing/2014/main" id="{05FE3B2E-47BA-4DBD-A469-5515378E3074}"/>
              </a:ext>
            </a:extLst>
          </p:cNvPr>
          <p:cNvSpPr/>
          <p:nvPr/>
        </p:nvSpPr>
        <p:spPr>
          <a:xfrm>
            <a:off x="2794528" y="2780910"/>
            <a:ext cx="336080" cy="2808390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6" name="Inhaltsplatzhalter 1">
            <a:extLst>
              <a:ext uri="{FF2B5EF4-FFF2-40B4-BE49-F238E27FC236}">
                <a16:creationId xmlns:a16="http://schemas.microsoft.com/office/drawing/2014/main" id="{DCB1F5BF-6646-4A78-831F-B9ED659B64B6}"/>
              </a:ext>
            </a:extLst>
          </p:cNvPr>
          <p:cNvSpPr txBox="1">
            <a:spLocks/>
          </p:cNvSpPr>
          <p:nvPr/>
        </p:nvSpPr>
        <p:spPr>
          <a:xfrm>
            <a:off x="143617" y="4077090"/>
            <a:ext cx="2612391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Attached Images</a:t>
            </a:r>
            <a:endParaRPr lang="en-GB" baseline="30000" dirty="0"/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DC8D1868-13D6-4911-A88B-7E9D1B2DA230}"/>
              </a:ext>
            </a:extLst>
          </p:cNvPr>
          <p:cNvSpPr/>
          <p:nvPr/>
        </p:nvSpPr>
        <p:spPr>
          <a:xfrm>
            <a:off x="3108832" y="1268700"/>
            <a:ext cx="4098624" cy="4320600"/>
          </a:xfrm>
          <a:custGeom>
            <a:avLst/>
            <a:gdLst>
              <a:gd name="connsiteX0" fmla="*/ 2500398 w 4098624"/>
              <a:gd name="connsiteY0" fmla="*/ 185145 h 4943130"/>
              <a:gd name="connsiteX1" fmla="*/ 589711 w 4098624"/>
              <a:gd name="connsiteY1" fmla="*/ 812942 h 4943130"/>
              <a:gd name="connsiteX2" fmla="*/ 2858 w 4098624"/>
              <a:gd name="connsiteY2" fmla="*/ 2587151 h 4943130"/>
              <a:gd name="connsiteX3" fmla="*/ 767132 w 4098624"/>
              <a:gd name="connsiteY3" fmla="*/ 4579724 h 4943130"/>
              <a:gd name="connsiteX4" fmla="*/ 3810583 w 4098624"/>
              <a:gd name="connsiteY4" fmla="*/ 4811736 h 4943130"/>
              <a:gd name="connsiteX5" fmla="*/ 4001652 w 4098624"/>
              <a:gd name="connsiteY5" fmla="*/ 3119414 h 4943130"/>
              <a:gd name="connsiteX6" fmla="*/ 4069890 w 4098624"/>
              <a:gd name="connsiteY6" fmla="*/ 1072250 h 4943130"/>
              <a:gd name="connsiteX7" fmla="*/ 3674105 w 4098624"/>
              <a:gd name="connsiteY7" fmla="*/ 62315 h 4943130"/>
              <a:gd name="connsiteX8" fmla="*/ 2500398 w 4098624"/>
              <a:gd name="connsiteY8" fmla="*/ 185145 h 4943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8624" h="4943130">
                <a:moveTo>
                  <a:pt x="2500398" y="185145"/>
                </a:moveTo>
                <a:cubicBezTo>
                  <a:pt x="1986332" y="310249"/>
                  <a:pt x="1005968" y="412608"/>
                  <a:pt x="589711" y="812942"/>
                </a:cubicBezTo>
                <a:cubicBezTo>
                  <a:pt x="173454" y="1213276"/>
                  <a:pt x="-26712" y="1959354"/>
                  <a:pt x="2858" y="2587151"/>
                </a:cubicBezTo>
                <a:cubicBezTo>
                  <a:pt x="32428" y="3214948"/>
                  <a:pt x="132511" y="4208960"/>
                  <a:pt x="767132" y="4579724"/>
                </a:cubicBezTo>
                <a:cubicBezTo>
                  <a:pt x="1401753" y="4950488"/>
                  <a:pt x="3271496" y="5055121"/>
                  <a:pt x="3810583" y="4811736"/>
                </a:cubicBezTo>
                <a:cubicBezTo>
                  <a:pt x="4349670" y="4568351"/>
                  <a:pt x="3958434" y="3742662"/>
                  <a:pt x="4001652" y="3119414"/>
                </a:cubicBezTo>
                <a:cubicBezTo>
                  <a:pt x="4044870" y="2496166"/>
                  <a:pt x="4124481" y="1581766"/>
                  <a:pt x="4069890" y="1072250"/>
                </a:cubicBezTo>
                <a:cubicBezTo>
                  <a:pt x="4015299" y="562734"/>
                  <a:pt x="3935687" y="210166"/>
                  <a:pt x="3674105" y="62315"/>
                </a:cubicBezTo>
                <a:cubicBezTo>
                  <a:pt x="3412523" y="-85536"/>
                  <a:pt x="3014464" y="60041"/>
                  <a:pt x="2500398" y="185145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0" name="Freihandform: Form 109">
            <a:extLst>
              <a:ext uri="{FF2B5EF4-FFF2-40B4-BE49-F238E27FC236}">
                <a16:creationId xmlns:a16="http://schemas.microsoft.com/office/drawing/2014/main" id="{65A3D9B9-4C03-4716-BCCE-992A5E587AFF}"/>
              </a:ext>
            </a:extLst>
          </p:cNvPr>
          <p:cNvSpPr/>
          <p:nvPr/>
        </p:nvSpPr>
        <p:spPr>
          <a:xfrm>
            <a:off x="7343368" y="1270929"/>
            <a:ext cx="4656140" cy="4174351"/>
          </a:xfrm>
          <a:custGeom>
            <a:avLst/>
            <a:gdLst>
              <a:gd name="connsiteX0" fmla="*/ 2500398 w 4098624"/>
              <a:gd name="connsiteY0" fmla="*/ 185145 h 4943130"/>
              <a:gd name="connsiteX1" fmla="*/ 589711 w 4098624"/>
              <a:gd name="connsiteY1" fmla="*/ 812942 h 4943130"/>
              <a:gd name="connsiteX2" fmla="*/ 2858 w 4098624"/>
              <a:gd name="connsiteY2" fmla="*/ 2587151 h 4943130"/>
              <a:gd name="connsiteX3" fmla="*/ 767132 w 4098624"/>
              <a:gd name="connsiteY3" fmla="*/ 4579724 h 4943130"/>
              <a:gd name="connsiteX4" fmla="*/ 3810583 w 4098624"/>
              <a:gd name="connsiteY4" fmla="*/ 4811736 h 4943130"/>
              <a:gd name="connsiteX5" fmla="*/ 4001652 w 4098624"/>
              <a:gd name="connsiteY5" fmla="*/ 3119414 h 4943130"/>
              <a:gd name="connsiteX6" fmla="*/ 4069890 w 4098624"/>
              <a:gd name="connsiteY6" fmla="*/ 1072250 h 4943130"/>
              <a:gd name="connsiteX7" fmla="*/ 3674105 w 4098624"/>
              <a:gd name="connsiteY7" fmla="*/ 62315 h 4943130"/>
              <a:gd name="connsiteX8" fmla="*/ 2500398 w 4098624"/>
              <a:gd name="connsiteY8" fmla="*/ 185145 h 4943130"/>
              <a:gd name="connsiteX0" fmla="*/ 2500398 w 4592564"/>
              <a:gd name="connsiteY0" fmla="*/ 262678 h 5020663"/>
              <a:gd name="connsiteX1" fmla="*/ 589711 w 4592564"/>
              <a:gd name="connsiteY1" fmla="*/ 890475 h 5020663"/>
              <a:gd name="connsiteX2" fmla="*/ 2858 w 4592564"/>
              <a:gd name="connsiteY2" fmla="*/ 2664684 h 5020663"/>
              <a:gd name="connsiteX3" fmla="*/ 767132 w 4592564"/>
              <a:gd name="connsiteY3" fmla="*/ 4657257 h 5020663"/>
              <a:gd name="connsiteX4" fmla="*/ 3810583 w 4592564"/>
              <a:gd name="connsiteY4" fmla="*/ 4889269 h 5020663"/>
              <a:gd name="connsiteX5" fmla="*/ 4001652 w 4592564"/>
              <a:gd name="connsiteY5" fmla="*/ 3196947 h 5020663"/>
              <a:gd name="connsiteX6" fmla="*/ 4588505 w 4592564"/>
              <a:gd name="connsiteY6" fmla="*/ 2200660 h 5020663"/>
              <a:gd name="connsiteX7" fmla="*/ 3674105 w 4592564"/>
              <a:gd name="connsiteY7" fmla="*/ 139848 h 5020663"/>
              <a:gd name="connsiteX8" fmla="*/ 2500398 w 4592564"/>
              <a:gd name="connsiteY8" fmla="*/ 262678 h 5020663"/>
              <a:gd name="connsiteX0" fmla="*/ 2500398 w 4678681"/>
              <a:gd name="connsiteY0" fmla="*/ 262678 h 4974608"/>
              <a:gd name="connsiteX1" fmla="*/ 589711 w 4678681"/>
              <a:gd name="connsiteY1" fmla="*/ 890475 h 4974608"/>
              <a:gd name="connsiteX2" fmla="*/ 2858 w 4678681"/>
              <a:gd name="connsiteY2" fmla="*/ 2664684 h 4974608"/>
              <a:gd name="connsiteX3" fmla="*/ 767132 w 4678681"/>
              <a:gd name="connsiteY3" fmla="*/ 4657257 h 4974608"/>
              <a:gd name="connsiteX4" fmla="*/ 3810583 w 4678681"/>
              <a:gd name="connsiteY4" fmla="*/ 4889269 h 4974608"/>
              <a:gd name="connsiteX5" fmla="*/ 4615801 w 4678681"/>
              <a:gd name="connsiteY5" fmla="*/ 3824744 h 4974608"/>
              <a:gd name="connsiteX6" fmla="*/ 4588505 w 4678681"/>
              <a:gd name="connsiteY6" fmla="*/ 2200660 h 4974608"/>
              <a:gd name="connsiteX7" fmla="*/ 3674105 w 4678681"/>
              <a:gd name="connsiteY7" fmla="*/ 139848 h 4974608"/>
              <a:gd name="connsiteX8" fmla="*/ 2500398 w 4678681"/>
              <a:gd name="connsiteY8" fmla="*/ 262678 h 4974608"/>
              <a:gd name="connsiteX0" fmla="*/ 2500398 w 4642575"/>
              <a:gd name="connsiteY0" fmla="*/ 262678 h 4974608"/>
              <a:gd name="connsiteX1" fmla="*/ 589711 w 4642575"/>
              <a:gd name="connsiteY1" fmla="*/ 890475 h 4974608"/>
              <a:gd name="connsiteX2" fmla="*/ 2858 w 4642575"/>
              <a:gd name="connsiteY2" fmla="*/ 2664684 h 4974608"/>
              <a:gd name="connsiteX3" fmla="*/ 767132 w 4642575"/>
              <a:gd name="connsiteY3" fmla="*/ 4657257 h 4974608"/>
              <a:gd name="connsiteX4" fmla="*/ 3810583 w 4642575"/>
              <a:gd name="connsiteY4" fmla="*/ 4889269 h 4974608"/>
              <a:gd name="connsiteX5" fmla="*/ 4615801 w 4642575"/>
              <a:gd name="connsiteY5" fmla="*/ 3824744 h 4974608"/>
              <a:gd name="connsiteX6" fmla="*/ 4588505 w 4642575"/>
              <a:gd name="connsiteY6" fmla="*/ 2200660 h 4974608"/>
              <a:gd name="connsiteX7" fmla="*/ 3674105 w 4642575"/>
              <a:gd name="connsiteY7" fmla="*/ 139848 h 4974608"/>
              <a:gd name="connsiteX8" fmla="*/ 2500398 w 4642575"/>
              <a:gd name="connsiteY8" fmla="*/ 262678 h 4974608"/>
              <a:gd name="connsiteX0" fmla="*/ 2504531 w 4646708"/>
              <a:gd name="connsiteY0" fmla="*/ 262678 h 4946714"/>
              <a:gd name="connsiteX1" fmla="*/ 593844 w 4646708"/>
              <a:gd name="connsiteY1" fmla="*/ 890475 h 4946714"/>
              <a:gd name="connsiteX2" fmla="*/ 6991 w 4646708"/>
              <a:gd name="connsiteY2" fmla="*/ 2664684 h 4946714"/>
              <a:gd name="connsiteX3" fmla="*/ 552901 w 4646708"/>
              <a:gd name="connsiteY3" fmla="*/ 4575371 h 4946714"/>
              <a:gd name="connsiteX4" fmla="*/ 3814716 w 4646708"/>
              <a:gd name="connsiteY4" fmla="*/ 4889269 h 4946714"/>
              <a:gd name="connsiteX5" fmla="*/ 4619934 w 4646708"/>
              <a:gd name="connsiteY5" fmla="*/ 3824744 h 4946714"/>
              <a:gd name="connsiteX6" fmla="*/ 4592638 w 4646708"/>
              <a:gd name="connsiteY6" fmla="*/ 2200660 h 4946714"/>
              <a:gd name="connsiteX7" fmla="*/ 3678238 w 4646708"/>
              <a:gd name="connsiteY7" fmla="*/ 139848 h 4946714"/>
              <a:gd name="connsiteX8" fmla="*/ 2504531 w 4646708"/>
              <a:gd name="connsiteY8" fmla="*/ 262678 h 4946714"/>
              <a:gd name="connsiteX0" fmla="*/ 2513963 w 4656140"/>
              <a:gd name="connsiteY0" fmla="*/ 267942 h 4951978"/>
              <a:gd name="connsiteX1" fmla="*/ 739754 w 4656140"/>
              <a:gd name="connsiteY1" fmla="*/ 1045865 h 4951978"/>
              <a:gd name="connsiteX2" fmla="*/ 16423 w 4656140"/>
              <a:gd name="connsiteY2" fmla="*/ 2669948 h 4951978"/>
              <a:gd name="connsiteX3" fmla="*/ 562333 w 4656140"/>
              <a:gd name="connsiteY3" fmla="*/ 4580635 h 4951978"/>
              <a:gd name="connsiteX4" fmla="*/ 3824148 w 4656140"/>
              <a:gd name="connsiteY4" fmla="*/ 4894533 h 4951978"/>
              <a:gd name="connsiteX5" fmla="*/ 4629366 w 4656140"/>
              <a:gd name="connsiteY5" fmla="*/ 3830008 h 4951978"/>
              <a:gd name="connsiteX6" fmla="*/ 4602070 w 4656140"/>
              <a:gd name="connsiteY6" fmla="*/ 2205924 h 4951978"/>
              <a:gd name="connsiteX7" fmla="*/ 3687670 w 4656140"/>
              <a:gd name="connsiteY7" fmla="*/ 145112 h 4951978"/>
              <a:gd name="connsiteX8" fmla="*/ 2513963 w 4656140"/>
              <a:gd name="connsiteY8" fmla="*/ 267942 h 4951978"/>
              <a:gd name="connsiteX0" fmla="*/ 2513963 w 4656140"/>
              <a:gd name="connsiteY0" fmla="*/ 3802 h 4687838"/>
              <a:gd name="connsiteX1" fmla="*/ 739754 w 4656140"/>
              <a:gd name="connsiteY1" fmla="*/ 781725 h 4687838"/>
              <a:gd name="connsiteX2" fmla="*/ 16423 w 4656140"/>
              <a:gd name="connsiteY2" fmla="*/ 2405808 h 4687838"/>
              <a:gd name="connsiteX3" fmla="*/ 562333 w 4656140"/>
              <a:gd name="connsiteY3" fmla="*/ 4316495 h 4687838"/>
              <a:gd name="connsiteX4" fmla="*/ 3824148 w 4656140"/>
              <a:gd name="connsiteY4" fmla="*/ 4630393 h 4687838"/>
              <a:gd name="connsiteX5" fmla="*/ 4629366 w 4656140"/>
              <a:gd name="connsiteY5" fmla="*/ 3565868 h 4687838"/>
              <a:gd name="connsiteX6" fmla="*/ 4602070 w 4656140"/>
              <a:gd name="connsiteY6" fmla="*/ 1941784 h 4687838"/>
              <a:gd name="connsiteX7" fmla="*/ 3960625 w 4656140"/>
              <a:gd name="connsiteY7" fmla="*/ 549713 h 4687838"/>
              <a:gd name="connsiteX8" fmla="*/ 2513963 w 4656140"/>
              <a:gd name="connsiteY8" fmla="*/ 3802 h 468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56140" h="4687838">
                <a:moveTo>
                  <a:pt x="2513963" y="3802"/>
                </a:moveTo>
                <a:cubicBezTo>
                  <a:pt x="1977151" y="42471"/>
                  <a:pt x="1156011" y="381391"/>
                  <a:pt x="739754" y="781725"/>
                </a:cubicBezTo>
                <a:cubicBezTo>
                  <a:pt x="323497" y="1182059"/>
                  <a:pt x="45993" y="1816680"/>
                  <a:pt x="16423" y="2405808"/>
                </a:cubicBezTo>
                <a:cubicBezTo>
                  <a:pt x="-13147" y="2994936"/>
                  <a:pt x="-72288" y="3945731"/>
                  <a:pt x="562333" y="4316495"/>
                </a:cubicBezTo>
                <a:cubicBezTo>
                  <a:pt x="1196954" y="4687259"/>
                  <a:pt x="3146309" y="4755497"/>
                  <a:pt x="3824148" y="4630393"/>
                </a:cubicBezTo>
                <a:cubicBezTo>
                  <a:pt x="4501987" y="4505289"/>
                  <a:pt x="4581599" y="4095857"/>
                  <a:pt x="4629366" y="3565868"/>
                </a:cubicBezTo>
                <a:cubicBezTo>
                  <a:pt x="4677133" y="3035879"/>
                  <a:pt x="4656661" y="2451300"/>
                  <a:pt x="4602070" y="1941784"/>
                </a:cubicBezTo>
                <a:cubicBezTo>
                  <a:pt x="4547479" y="1432268"/>
                  <a:pt x="4308643" y="872710"/>
                  <a:pt x="3960625" y="549713"/>
                </a:cubicBezTo>
                <a:cubicBezTo>
                  <a:pt x="3612607" y="226716"/>
                  <a:pt x="3050775" y="-34867"/>
                  <a:pt x="2513963" y="380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8" name="Geschweifte Klammer links 117">
            <a:extLst>
              <a:ext uri="{FF2B5EF4-FFF2-40B4-BE49-F238E27FC236}">
                <a16:creationId xmlns:a16="http://schemas.microsoft.com/office/drawing/2014/main" id="{C477B3E9-E61E-4720-B998-E12358DBF35E}"/>
              </a:ext>
            </a:extLst>
          </p:cNvPr>
          <p:cNvSpPr/>
          <p:nvPr/>
        </p:nvSpPr>
        <p:spPr>
          <a:xfrm rot="16200000">
            <a:off x="7552322" y="1542128"/>
            <a:ext cx="336080" cy="8558291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" name="Inhaltsplatzhalter 1">
            <a:extLst>
              <a:ext uri="{FF2B5EF4-FFF2-40B4-BE49-F238E27FC236}">
                <a16:creationId xmlns:a16="http://schemas.microsoft.com/office/drawing/2014/main" id="{2E8E1F36-05AE-4572-A807-CC2E19EA0298}"/>
              </a:ext>
            </a:extLst>
          </p:cNvPr>
          <p:cNvSpPr txBox="1">
            <a:spLocks/>
          </p:cNvSpPr>
          <p:nvPr/>
        </p:nvSpPr>
        <p:spPr>
          <a:xfrm>
            <a:off x="5229499" y="6004062"/>
            <a:ext cx="5000558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Image clusters if “c” bigger than 3 </a:t>
            </a:r>
            <a:endParaRPr lang="en-GB" baseline="30000" dirty="0"/>
          </a:p>
        </p:txBody>
      </p:sp>
    </p:spTree>
    <p:extLst>
      <p:ext uri="{BB962C8B-B14F-4D97-AF65-F5344CB8AC3E}">
        <p14:creationId xmlns:p14="http://schemas.microsoft.com/office/powerpoint/2010/main" val="21474388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8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WS-</a:t>
            </a:r>
            <a:r>
              <a:rPr lang="en-GB" dirty="0" err="1"/>
              <a:t>SfM</a:t>
            </a:r>
            <a:r>
              <a:rPr lang="en-GB" dirty="0"/>
              <a:t> – Case 1 – No Iconic Image Match</a:t>
            </a:r>
          </a:p>
        </p:txBody>
      </p:sp>
      <p:sp>
        <p:nvSpPr>
          <p:cNvPr id="63" name="Inhaltsplatzhalter 1">
            <a:extLst>
              <a:ext uri="{FF2B5EF4-FFF2-40B4-BE49-F238E27FC236}">
                <a16:creationId xmlns:a16="http://schemas.microsoft.com/office/drawing/2014/main" id="{B72C33A2-8B46-46AD-8653-1BB0700551FA}"/>
              </a:ext>
            </a:extLst>
          </p:cNvPr>
          <p:cNvSpPr txBox="1">
            <a:spLocks/>
          </p:cNvSpPr>
          <p:nvPr/>
        </p:nvSpPr>
        <p:spPr>
          <a:xfrm>
            <a:off x="332818" y="5255993"/>
            <a:ext cx="2592387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Visual Words</a:t>
            </a:r>
            <a:endParaRPr lang="en-GB" baseline="30000" dirty="0"/>
          </a:p>
        </p:txBody>
      </p:sp>
      <p:sp>
        <p:nvSpPr>
          <p:cNvPr id="74" name="Runde Klammer links/rechts 73">
            <a:extLst>
              <a:ext uri="{FF2B5EF4-FFF2-40B4-BE49-F238E27FC236}">
                <a16:creationId xmlns:a16="http://schemas.microsoft.com/office/drawing/2014/main" id="{50A1BBA3-FF64-4D35-9718-BA4EBCC23515}"/>
              </a:ext>
            </a:extLst>
          </p:cNvPr>
          <p:cNvSpPr/>
          <p:nvPr/>
        </p:nvSpPr>
        <p:spPr>
          <a:xfrm>
            <a:off x="1152078" y="3604633"/>
            <a:ext cx="332901" cy="772398"/>
          </a:xfrm>
          <a:prstGeom prst="bracketPair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Inhaltsplatzhalter 1">
            <a:extLst>
              <a:ext uri="{FF2B5EF4-FFF2-40B4-BE49-F238E27FC236}">
                <a16:creationId xmlns:a16="http://schemas.microsoft.com/office/drawing/2014/main" id="{154F5521-3B0C-4A30-8AA3-16C21CC121D9}"/>
              </a:ext>
            </a:extLst>
          </p:cNvPr>
          <p:cNvSpPr txBox="1">
            <a:spLocks/>
          </p:cNvSpPr>
          <p:nvPr/>
        </p:nvSpPr>
        <p:spPr>
          <a:xfrm>
            <a:off x="3969335" y="5255993"/>
            <a:ext cx="2988403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Vocabulary Tree Containing Clusters</a:t>
            </a:r>
            <a:endParaRPr lang="en-GB" baseline="30000" dirty="0"/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AA225C2C-BDF5-448F-B56C-2D0D24109B3B}"/>
              </a:ext>
            </a:extLst>
          </p:cNvPr>
          <p:cNvSpPr/>
          <p:nvPr/>
        </p:nvSpPr>
        <p:spPr>
          <a:xfrm rot="16200000">
            <a:off x="5128181" y="2896685"/>
            <a:ext cx="490701" cy="4032534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Runde Klammer links/rechts 82">
            <a:extLst>
              <a:ext uri="{FF2B5EF4-FFF2-40B4-BE49-F238E27FC236}">
                <a16:creationId xmlns:a16="http://schemas.microsoft.com/office/drawing/2014/main" id="{4AE11808-FA8F-4B8D-B4C6-8AB749F95B4F}"/>
              </a:ext>
            </a:extLst>
          </p:cNvPr>
          <p:cNvSpPr/>
          <p:nvPr/>
        </p:nvSpPr>
        <p:spPr>
          <a:xfrm>
            <a:off x="3694883" y="3597352"/>
            <a:ext cx="332901" cy="772398"/>
          </a:xfrm>
          <a:prstGeom prst="bracketPair">
            <a:avLst/>
          </a:prstGeom>
          <a:ln w="25400" cap="sq">
            <a:solidFill>
              <a:srgbClr val="7030A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" name="Runde Klammer links/rechts 83">
            <a:extLst>
              <a:ext uri="{FF2B5EF4-FFF2-40B4-BE49-F238E27FC236}">
                <a16:creationId xmlns:a16="http://schemas.microsoft.com/office/drawing/2014/main" id="{832E0A4A-7687-49C7-BC3D-EE173A8F2661}"/>
              </a:ext>
            </a:extLst>
          </p:cNvPr>
          <p:cNvSpPr/>
          <p:nvPr/>
        </p:nvSpPr>
        <p:spPr>
          <a:xfrm>
            <a:off x="4536548" y="3598102"/>
            <a:ext cx="332901" cy="772398"/>
          </a:xfrm>
          <a:prstGeom prst="bracketPair">
            <a:avLst/>
          </a:prstGeom>
          <a:ln w="25400" cap="sq">
            <a:solidFill>
              <a:srgbClr val="FFC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5" name="Runde Klammer links/rechts 84">
            <a:extLst>
              <a:ext uri="{FF2B5EF4-FFF2-40B4-BE49-F238E27FC236}">
                <a16:creationId xmlns:a16="http://schemas.microsoft.com/office/drawing/2014/main" id="{34A73CFF-383A-4210-8BCC-E599593C1F38}"/>
              </a:ext>
            </a:extLst>
          </p:cNvPr>
          <p:cNvSpPr/>
          <p:nvPr/>
        </p:nvSpPr>
        <p:spPr>
          <a:xfrm>
            <a:off x="6336798" y="3604633"/>
            <a:ext cx="332901" cy="772398"/>
          </a:xfrm>
          <a:prstGeom prst="bracketPair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6" name="Runde Klammer links/rechts 85">
            <a:extLst>
              <a:ext uri="{FF2B5EF4-FFF2-40B4-BE49-F238E27FC236}">
                <a16:creationId xmlns:a16="http://schemas.microsoft.com/office/drawing/2014/main" id="{0505E86F-737E-416A-BC27-993D31415B6B}"/>
              </a:ext>
            </a:extLst>
          </p:cNvPr>
          <p:cNvSpPr/>
          <p:nvPr/>
        </p:nvSpPr>
        <p:spPr>
          <a:xfrm>
            <a:off x="5328658" y="3598102"/>
            <a:ext cx="332901" cy="772398"/>
          </a:xfrm>
          <a:prstGeom prst="bracketPair">
            <a:avLst/>
          </a:prstGeom>
          <a:ln w="25400" cap="sq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6768E6C9-EA8E-40C9-B9F0-2EDB31D09DE6}"/>
              </a:ext>
            </a:extLst>
          </p:cNvPr>
          <p:cNvSpPr/>
          <p:nvPr/>
        </p:nvSpPr>
        <p:spPr>
          <a:xfrm>
            <a:off x="1419367" y="2224541"/>
            <a:ext cx="5034302" cy="1187399"/>
          </a:xfrm>
          <a:custGeom>
            <a:avLst/>
            <a:gdLst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8662 h 1192309"/>
              <a:gd name="connsiteX1" fmla="*/ 2347415 w 4353636"/>
              <a:gd name="connsiteY1" fmla="*/ 4954 h 1192309"/>
              <a:gd name="connsiteX2" fmla="*/ 4353636 w 4353636"/>
              <a:gd name="connsiteY2" fmla="*/ 1192309 h 119230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3636" h="1187399">
                <a:moveTo>
                  <a:pt x="0" y="1173752"/>
                </a:moveTo>
                <a:cubicBezTo>
                  <a:pt x="892790" y="80795"/>
                  <a:pt x="1417092" y="-2230"/>
                  <a:pt x="2347415" y="44"/>
                </a:cubicBezTo>
                <a:cubicBezTo>
                  <a:pt x="3277738" y="2318"/>
                  <a:pt x="3912358" y="138796"/>
                  <a:pt x="4353636" y="1187399"/>
                </a:cubicBezTo>
              </a:path>
            </a:pathLst>
          </a:custGeom>
          <a:noFill/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7" name="Inhaltsplatzhalter 1">
            <a:extLst>
              <a:ext uri="{FF2B5EF4-FFF2-40B4-BE49-F238E27FC236}">
                <a16:creationId xmlns:a16="http://schemas.microsoft.com/office/drawing/2014/main" id="{DF3404CC-723A-4213-9A74-9E671E0254FC}"/>
              </a:ext>
            </a:extLst>
          </p:cNvPr>
          <p:cNvSpPr txBox="1">
            <a:spLocks/>
          </p:cNvSpPr>
          <p:nvPr/>
        </p:nvSpPr>
        <p:spPr>
          <a:xfrm>
            <a:off x="2723081" y="1791915"/>
            <a:ext cx="3154508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New Iconic Image</a:t>
            </a:r>
            <a:endParaRPr lang="en-GB" baseline="30000" dirty="0"/>
          </a:p>
        </p:txBody>
      </p:sp>
    </p:spTree>
    <p:extLst>
      <p:ext uri="{BB962C8B-B14F-4D97-AF65-F5344CB8AC3E}">
        <p14:creationId xmlns:p14="http://schemas.microsoft.com/office/powerpoint/2010/main" val="3777503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10" grpId="0" animBg="1"/>
      <p:bldP spid="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9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WS-</a:t>
            </a:r>
            <a:r>
              <a:rPr lang="en-GB" dirty="0" err="1"/>
              <a:t>SfM</a:t>
            </a:r>
            <a:r>
              <a:rPr lang="en-GB" dirty="0"/>
              <a:t> – Case  2 – One Iconic Image Match</a:t>
            </a:r>
          </a:p>
        </p:txBody>
      </p:sp>
      <p:sp>
        <p:nvSpPr>
          <p:cNvPr id="63" name="Inhaltsplatzhalter 1">
            <a:extLst>
              <a:ext uri="{FF2B5EF4-FFF2-40B4-BE49-F238E27FC236}">
                <a16:creationId xmlns:a16="http://schemas.microsoft.com/office/drawing/2014/main" id="{B72C33A2-8B46-46AD-8653-1BB0700551FA}"/>
              </a:ext>
            </a:extLst>
          </p:cNvPr>
          <p:cNvSpPr txBox="1">
            <a:spLocks/>
          </p:cNvSpPr>
          <p:nvPr/>
        </p:nvSpPr>
        <p:spPr>
          <a:xfrm>
            <a:off x="332818" y="5255993"/>
            <a:ext cx="2592387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Visual Words</a:t>
            </a:r>
            <a:endParaRPr lang="en-GB" baseline="30000" dirty="0"/>
          </a:p>
        </p:txBody>
      </p:sp>
      <p:sp>
        <p:nvSpPr>
          <p:cNvPr id="74" name="Runde Klammer links/rechts 73">
            <a:extLst>
              <a:ext uri="{FF2B5EF4-FFF2-40B4-BE49-F238E27FC236}">
                <a16:creationId xmlns:a16="http://schemas.microsoft.com/office/drawing/2014/main" id="{50A1BBA3-FF64-4D35-9718-BA4EBCC23515}"/>
              </a:ext>
            </a:extLst>
          </p:cNvPr>
          <p:cNvSpPr/>
          <p:nvPr/>
        </p:nvSpPr>
        <p:spPr>
          <a:xfrm>
            <a:off x="1152078" y="3604633"/>
            <a:ext cx="332901" cy="772398"/>
          </a:xfrm>
          <a:prstGeom prst="bracketPair">
            <a:avLst/>
          </a:prstGeom>
          <a:ln w="25400" cap="sq">
            <a:solidFill>
              <a:srgbClr val="FFC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AD4B5FAE-AE69-44B2-93F8-5C6083AF9F24}"/>
              </a:ext>
            </a:extLst>
          </p:cNvPr>
          <p:cNvSpPr/>
          <p:nvPr/>
        </p:nvSpPr>
        <p:spPr>
          <a:xfrm>
            <a:off x="1419367" y="2224541"/>
            <a:ext cx="3306062" cy="1187399"/>
          </a:xfrm>
          <a:custGeom>
            <a:avLst/>
            <a:gdLst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8662 h 1192309"/>
              <a:gd name="connsiteX1" fmla="*/ 2347415 w 4353636"/>
              <a:gd name="connsiteY1" fmla="*/ 4954 h 1192309"/>
              <a:gd name="connsiteX2" fmla="*/ 4353636 w 4353636"/>
              <a:gd name="connsiteY2" fmla="*/ 1192309 h 119230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3636" h="1187399">
                <a:moveTo>
                  <a:pt x="0" y="1173752"/>
                </a:moveTo>
                <a:cubicBezTo>
                  <a:pt x="892790" y="80795"/>
                  <a:pt x="1417092" y="-2230"/>
                  <a:pt x="2347415" y="44"/>
                </a:cubicBezTo>
                <a:cubicBezTo>
                  <a:pt x="3277738" y="2318"/>
                  <a:pt x="3912358" y="138796"/>
                  <a:pt x="4353636" y="1187399"/>
                </a:cubicBezTo>
              </a:path>
            </a:pathLst>
          </a:custGeom>
          <a:noFill/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6FBFDE0C-856D-48EF-A8B6-95D0BB1DEEEC}"/>
              </a:ext>
            </a:extLst>
          </p:cNvPr>
          <p:cNvSpPr txBox="1">
            <a:spLocks/>
          </p:cNvSpPr>
          <p:nvPr/>
        </p:nvSpPr>
        <p:spPr>
          <a:xfrm>
            <a:off x="2002981" y="1791915"/>
            <a:ext cx="3154508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Attached Image</a:t>
            </a:r>
            <a:endParaRPr lang="en-GB" baseline="30000" dirty="0"/>
          </a:p>
        </p:txBody>
      </p:sp>
      <p:sp>
        <p:nvSpPr>
          <p:cNvPr id="16" name="Inhaltsplatzhalter 1">
            <a:extLst>
              <a:ext uri="{FF2B5EF4-FFF2-40B4-BE49-F238E27FC236}">
                <a16:creationId xmlns:a16="http://schemas.microsoft.com/office/drawing/2014/main" id="{8045B664-8CE1-451F-836F-CA3A8F0DDA9C}"/>
              </a:ext>
            </a:extLst>
          </p:cNvPr>
          <p:cNvSpPr txBox="1">
            <a:spLocks/>
          </p:cNvSpPr>
          <p:nvPr/>
        </p:nvSpPr>
        <p:spPr>
          <a:xfrm>
            <a:off x="3969335" y="5255993"/>
            <a:ext cx="2988403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Vocabulary Tree Containing Clusters</a:t>
            </a:r>
            <a:endParaRPr lang="en-GB" baseline="30000" dirty="0"/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CE437CB3-1225-4144-9240-758D302FC99E}"/>
              </a:ext>
            </a:extLst>
          </p:cNvPr>
          <p:cNvSpPr/>
          <p:nvPr/>
        </p:nvSpPr>
        <p:spPr>
          <a:xfrm rot="16200000">
            <a:off x="5128181" y="2896685"/>
            <a:ext cx="490701" cy="4032534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unde Klammer links/rechts 17">
            <a:extLst>
              <a:ext uri="{FF2B5EF4-FFF2-40B4-BE49-F238E27FC236}">
                <a16:creationId xmlns:a16="http://schemas.microsoft.com/office/drawing/2014/main" id="{293711CF-B32A-4CF4-9A78-EB32503A0371}"/>
              </a:ext>
            </a:extLst>
          </p:cNvPr>
          <p:cNvSpPr/>
          <p:nvPr/>
        </p:nvSpPr>
        <p:spPr>
          <a:xfrm>
            <a:off x="3694883" y="3597352"/>
            <a:ext cx="332901" cy="772398"/>
          </a:xfrm>
          <a:prstGeom prst="bracketPair">
            <a:avLst/>
          </a:prstGeom>
          <a:ln w="25400" cap="sq">
            <a:solidFill>
              <a:srgbClr val="7030A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21624132-E2CF-4968-B3FC-24300C456BB0}"/>
              </a:ext>
            </a:extLst>
          </p:cNvPr>
          <p:cNvSpPr/>
          <p:nvPr/>
        </p:nvSpPr>
        <p:spPr>
          <a:xfrm>
            <a:off x="4536548" y="3598102"/>
            <a:ext cx="332901" cy="772398"/>
          </a:xfrm>
          <a:prstGeom prst="bracketPair">
            <a:avLst/>
          </a:prstGeom>
          <a:ln w="25400" cap="sq">
            <a:solidFill>
              <a:srgbClr val="FFC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Runde Klammer links/rechts 19">
            <a:extLst>
              <a:ext uri="{FF2B5EF4-FFF2-40B4-BE49-F238E27FC236}">
                <a16:creationId xmlns:a16="http://schemas.microsoft.com/office/drawing/2014/main" id="{21034D05-7101-4015-8A9E-CFFF2283FF23}"/>
              </a:ext>
            </a:extLst>
          </p:cNvPr>
          <p:cNvSpPr/>
          <p:nvPr/>
        </p:nvSpPr>
        <p:spPr>
          <a:xfrm>
            <a:off x="6336798" y="3604633"/>
            <a:ext cx="332901" cy="772398"/>
          </a:xfrm>
          <a:prstGeom prst="bracketPair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Runde Klammer links/rechts 20">
            <a:extLst>
              <a:ext uri="{FF2B5EF4-FFF2-40B4-BE49-F238E27FC236}">
                <a16:creationId xmlns:a16="http://schemas.microsoft.com/office/drawing/2014/main" id="{70A94680-806F-42FB-AD1F-D3F80178207F}"/>
              </a:ext>
            </a:extLst>
          </p:cNvPr>
          <p:cNvSpPr/>
          <p:nvPr/>
        </p:nvSpPr>
        <p:spPr>
          <a:xfrm>
            <a:off x="5328658" y="3598102"/>
            <a:ext cx="332901" cy="772398"/>
          </a:xfrm>
          <a:prstGeom prst="bracketPair">
            <a:avLst/>
          </a:prstGeom>
          <a:ln w="25400" cap="sq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8920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theme/theme1.xml><?xml version="1.0" encoding="utf-8"?>
<a:theme xmlns:a="http://schemas.openxmlformats.org/drawingml/2006/main" name="eth_praesentation_16zu9_de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84C4DBEA-B742-4F99-8AF3-B56AFD5EB30B}"/>
    </a:ext>
  </a:extLst>
</a:theme>
</file>

<file path=ppt/theme/theme10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1EB95126-192D-4552-B330-471B4D0CEDCE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A7DDD9D9-B419-4D3B-AAB8-475E1CC7D4F7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62CEE520-3C11-449F-AC7F-ADC56AB2257B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B9503863-96F6-4046-B463-EC22C8E27B64}"/>
    </a:ext>
  </a:extLst>
</a:theme>
</file>

<file path=ppt/theme/theme6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BB20EC6D-38E1-4E52-BF38-A75C971FD4EC}"/>
    </a:ext>
  </a:extLst>
</a:theme>
</file>

<file path=ppt/theme/theme7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4F7EEAFC-7AEE-4382-89BB-3F169531FB12}"/>
    </a:ext>
  </a:extLst>
</a:theme>
</file>

<file path=ppt/theme/theme8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93FC0488-8085-4803-B922-45C01966EFF8}"/>
    </a:ext>
  </a:extLst>
</a:theme>
</file>

<file path=ppt/theme/theme9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2201</Words>
  <Application>Microsoft Office PowerPoint</Application>
  <PresentationFormat>Benutzerdefiniert</PresentationFormat>
  <Paragraphs>413</Paragraphs>
  <Slides>26</Slides>
  <Notes>21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8</vt:i4>
      </vt:variant>
      <vt:variant>
        <vt:lpstr>Folientitel</vt:lpstr>
      </vt:variant>
      <vt:variant>
        <vt:i4>26</vt:i4>
      </vt:variant>
    </vt:vector>
  </HeadingPairs>
  <TitlesOfParts>
    <vt:vector size="37" baseType="lpstr">
      <vt:lpstr>Arial</vt:lpstr>
      <vt:lpstr>Cambria Math</vt:lpstr>
      <vt:lpstr>Wingdings</vt:lpstr>
      <vt:lpstr>eth_praesentation_16zu9_de</vt:lpstr>
      <vt:lpstr>eth_praesentation_16zu9_ETH2</vt:lpstr>
      <vt:lpstr>eth_praesentation_16zu9_ETH3</vt:lpstr>
      <vt:lpstr>eth_praesentation_16zu9_ETH4</vt:lpstr>
      <vt:lpstr>eth_praesentation_16zu9_ETH5</vt:lpstr>
      <vt:lpstr>eth_praesentation_16zu9_ETH7</vt:lpstr>
      <vt:lpstr>eth_praesentation_16zu9_ETH8</vt:lpstr>
      <vt:lpstr>eth_praesentation_16zu9_ETH9</vt:lpstr>
      <vt:lpstr>Reconstructing the World* in Six Days *(As Captured by the Yahoo 100 Million Image Dataset)</vt:lpstr>
      <vt:lpstr>Why is it important?</vt:lpstr>
      <vt:lpstr>Challenges</vt:lpstr>
      <vt:lpstr>Related Work – Achievements and Challenges</vt:lpstr>
      <vt:lpstr>Novelties – Improvements </vt:lpstr>
      <vt:lpstr>WS-SfM – Image </vt:lpstr>
      <vt:lpstr>WS-SfM – Iconic vs. Attached Images</vt:lpstr>
      <vt:lpstr>WS-SfM – Case 1 – No Iconic Image Match</vt:lpstr>
      <vt:lpstr>WS-SfM – Case  2 – One Iconic Image Match</vt:lpstr>
      <vt:lpstr>WS-SfM – Case  3 – More than One Iconic Image Match</vt:lpstr>
      <vt:lpstr>WS-SFM – Cluster Merging</vt:lpstr>
      <vt:lpstr>Data Management</vt:lpstr>
      <vt:lpstr>Structure From Motion (SfM)</vt:lpstr>
      <vt:lpstr>Evaluation – Setup</vt:lpstr>
      <vt:lpstr>Evaluation – Setup</vt:lpstr>
      <vt:lpstr>Evaluation – Benchmark  Improvements</vt:lpstr>
      <vt:lpstr>Evaluation – World Results</vt:lpstr>
      <vt:lpstr>Conclusion</vt:lpstr>
      <vt:lpstr>PowerPoint-Präsentation</vt:lpstr>
      <vt:lpstr>References</vt:lpstr>
      <vt:lpstr>Our Ideas to Reconstruct the World</vt:lpstr>
      <vt:lpstr>Open Questions</vt:lpstr>
      <vt:lpstr>Vocabulary tree</vt:lpstr>
      <vt:lpstr>Problems</vt:lpstr>
      <vt:lpstr>Evaluation – Benchmark  Improvements</vt:lpstr>
      <vt:lpstr>Evaluation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Gian-Andrea Heinrich</dc:creator>
  <cp:keywords/>
  <dc:description/>
  <cp:lastModifiedBy>Gian-Andrea Heinrich</cp:lastModifiedBy>
  <cp:revision>187</cp:revision>
  <cp:lastPrinted>2013-06-08T11:22:51Z</cp:lastPrinted>
  <dcterms:created xsi:type="dcterms:W3CDTF">2013-05-24T16:23:39Z</dcterms:created>
  <dcterms:modified xsi:type="dcterms:W3CDTF">2018-03-18T10:25:50Z</dcterms:modified>
  <cp:category/>
</cp:coreProperties>
</file>